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7" r:id="rId2"/>
    <p:sldId id="256" r:id="rId3"/>
    <p:sldId id="258" r:id="rId4"/>
    <p:sldId id="259" r:id="rId5"/>
    <p:sldId id="261" r:id="rId6"/>
    <p:sldId id="262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2" r:id="rId15"/>
    <p:sldId id="271" r:id="rId16"/>
    <p:sldId id="273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69" autoAdjust="0"/>
    <p:restoredTop sz="94660"/>
  </p:normalViewPr>
  <p:slideViewPr>
    <p:cSldViewPr snapToGrid="0">
      <p:cViewPr varScale="1">
        <p:scale>
          <a:sx n="90" d="100"/>
          <a:sy n="90" d="100"/>
        </p:scale>
        <p:origin x="98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08795-1127-47C4-BC26-EDC3BFBE1B83}" type="datetimeFigureOut">
              <a:rPr lang="zh-TW" altLang="en-US" smtClean="0"/>
              <a:t>2019/9/11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31D06-4E70-41AC-9E23-40312A8D734F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7" name="圖片 5" descr="一張含有 室內, 監視器 的圖片&#10;&#10;自動產生的描述">
            <a:extLst>
              <a:ext uri="{FF2B5EF4-FFF2-40B4-BE49-F238E27FC236}">
                <a16:creationId xmlns:a16="http://schemas.microsoft.com/office/drawing/2014/main" id="{930AAEE6-EBA0-4C75-B30D-9F6CB8AD670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731840"/>
            <a:ext cx="1419225" cy="572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37452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08795-1127-47C4-BC26-EDC3BFBE1B83}" type="datetimeFigureOut">
              <a:rPr lang="zh-TW" altLang="en-US" smtClean="0"/>
              <a:t>2019/9/11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31D06-4E70-41AC-9E23-40312A8D734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547457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08795-1127-47C4-BC26-EDC3BFBE1B83}" type="datetimeFigureOut">
              <a:rPr lang="zh-TW" altLang="en-US" smtClean="0"/>
              <a:t>2019/9/11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31D06-4E70-41AC-9E23-40312A8D734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47135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08795-1127-47C4-BC26-EDC3BFBE1B83}" type="datetimeFigureOut">
              <a:rPr lang="zh-TW" altLang="en-US" smtClean="0"/>
              <a:t>2019/9/11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31D06-4E70-41AC-9E23-40312A8D734F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7" name="圖片 5" descr="一張含有 室內, 監視器 的圖片&#10;&#10;自動產生的描述">
            <a:extLst>
              <a:ext uri="{FF2B5EF4-FFF2-40B4-BE49-F238E27FC236}">
                <a16:creationId xmlns:a16="http://schemas.microsoft.com/office/drawing/2014/main" id="{DAC7F372-4249-4DE6-BB35-245D1BEDCB6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731840"/>
            <a:ext cx="1419225" cy="572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78812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08795-1127-47C4-BC26-EDC3BFBE1B83}" type="datetimeFigureOut">
              <a:rPr lang="zh-TW" altLang="en-US" smtClean="0"/>
              <a:t>2019/9/11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31D06-4E70-41AC-9E23-40312A8D734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751667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08795-1127-47C4-BC26-EDC3BFBE1B83}" type="datetimeFigureOut">
              <a:rPr lang="zh-TW" altLang="en-US" smtClean="0"/>
              <a:t>2019/9/11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31D06-4E70-41AC-9E23-40312A8D734F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8" name="圖片 5" descr="一張含有 室內, 監視器 的圖片&#10;&#10;自動產生的描述">
            <a:extLst>
              <a:ext uri="{FF2B5EF4-FFF2-40B4-BE49-F238E27FC236}">
                <a16:creationId xmlns:a16="http://schemas.microsoft.com/office/drawing/2014/main" id="{AF2C40D7-2D72-4BC7-B763-C1B460B0900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731840"/>
            <a:ext cx="1419225" cy="572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14613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08795-1127-47C4-BC26-EDC3BFBE1B83}" type="datetimeFigureOut">
              <a:rPr lang="zh-TW" altLang="en-US" smtClean="0"/>
              <a:t>2019/9/11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31D06-4E70-41AC-9E23-40312A8D734F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10" name="圖片 5" descr="一張含有 室內, 監視器 的圖片&#10;&#10;自動產生的描述">
            <a:extLst>
              <a:ext uri="{FF2B5EF4-FFF2-40B4-BE49-F238E27FC236}">
                <a16:creationId xmlns:a16="http://schemas.microsoft.com/office/drawing/2014/main" id="{5301B63B-3370-461B-A42E-74F99E8C704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731840"/>
            <a:ext cx="1419225" cy="572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64406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08795-1127-47C4-BC26-EDC3BFBE1B83}" type="datetimeFigureOut">
              <a:rPr lang="zh-TW" altLang="en-US" smtClean="0"/>
              <a:t>2019/9/11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31D06-4E70-41AC-9E23-40312A8D734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343155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08795-1127-47C4-BC26-EDC3BFBE1B83}" type="datetimeFigureOut">
              <a:rPr lang="zh-TW" altLang="en-US" smtClean="0"/>
              <a:t>2019/9/11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31D06-4E70-41AC-9E23-40312A8D734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843152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08795-1127-47C4-BC26-EDC3BFBE1B83}" type="datetimeFigureOut">
              <a:rPr lang="zh-TW" altLang="en-US" smtClean="0"/>
              <a:t>2019/9/11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31D06-4E70-41AC-9E23-40312A8D734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281660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08795-1127-47C4-BC26-EDC3BFBE1B83}" type="datetimeFigureOut">
              <a:rPr lang="zh-TW" altLang="en-US" smtClean="0"/>
              <a:t>2019/9/11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31D06-4E70-41AC-9E23-40312A8D734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944655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508795-1127-47C4-BC26-EDC3BFBE1B83}" type="datetimeFigureOut">
              <a:rPr lang="zh-TW" altLang="en-US" smtClean="0"/>
              <a:t>2019/9/11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D31D06-4E70-41AC-9E23-40312A8D734F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58256521-8C6D-48F0-B4BA-553B8DF18E9C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3589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>
            <a:extLst>
              <a:ext uri="{FF2B5EF4-FFF2-40B4-BE49-F238E27FC236}">
                <a16:creationId xmlns:a16="http://schemas.microsoft.com/office/drawing/2014/main" id="{22E0FB8F-F3AD-4310-B25E-456364894EA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824653"/>
            <a:ext cx="8229600" cy="1571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90000"/>
          </a:bodyPr>
          <a:lstStyle/>
          <a:p>
            <a:pPr algn="ctr"/>
            <a:br>
              <a:rPr lang="en-US" altLang="zh-TW" sz="3600" b="1" dirty="0">
                <a:solidFill>
                  <a:srgbClr val="5F5F5F"/>
                </a:solidFill>
                <a:ea typeface="新細明體" panose="02020500000000000000" pitchFamily="18" charset="-120"/>
              </a:rPr>
            </a:br>
            <a:r>
              <a:rPr lang="en-US" altLang="zh-TW" sz="3600" b="1" dirty="0">
                <a:solidFill>
                  <a:srgbClr val="5F5F5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HYGROLOG-HL-NT</a:t>
            </a:r>
            <a:r>
              <a:rPr lang="zh-TW" altLang="en-US" sz="3600" b="1" dirty="0">
                <a:solidFill>
                  <a:srgbClr val="5F5F5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br>
              <a:rPr lang="en-US" altLang="zh-TW" sz="3600" b="1" dirty="0">
                <a:solidFill>
                  <a:srgbClr val="5F5F5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sz="3600" b="1" dirty="0">
                <a:solidFill>
                  <a:srgbClr val="5F5F5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DATA LOGGER</a:t>
            </a:r>
            <a:br>
              <a:rPr lang="en-US" altLang="zh-TW" b="1" cap="all" dirty="0"/>
            </a:br>
            <a:br>
              <a:rPr lang="en-US" altLang="zh-TW" b="1" cap="all" dirty="0"/>
            </a:br>
            <a:endParaRPr lang="en-US" altLang="zh-TW" sz="3600" b="1" dirty="0">
              <a:solidFill>
                <a:srgbClr val="5F5F5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6" name="圖片 5" descr="一張含有 室內, 監視器 的圖片&#10;&#10;自動產生的描述">
            <a:extLst>
              <a:ext uri="{FF2B5EF4-FFF2-40B4-BE49-F238E27FC236}">
                <a16:creationId xmlns:a16="http://schemas.microsoft.com/office/drawing/2014/main" id="{7573C817-F24B-44BE-BD2C-0554B764407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39826" y="2179252"/>
            <a:ext cx="2573144" cy="3834254"/>
          </a:xfrm>
          <a:prstGeom prst="rect">
            <a:avLst/>
          </a:prstGeom>
        </p:spPr>
      </p:pic>
      <p:pic>
        <p:nvPicPr>
          <p:cNvPr id="8" name="圖片 7" descr="一張含有 室內, 監視器, 坐 的圖片&#10;&#10;自動產生的描述">
            <a:extLst>
              <a:ext uri="{FF2B5EF4-FFF2-40B4-BE49-F238E27FC236}">
                <a16:creationId xmlns:a16="http://schemas.microsoft.com/office/drawing/2014/main" id="{853D41A9-D414-47C2-BA89-F4FFBA00EFF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4025" y="2195201"/>
            <a:ext cx="2570149" cy="3834254"/>
          </a:xfrm>
          <a:prstGeom prst="rect">
            <a:avLst/>
          </a:prstGeom>
        </p:spPr>
      </p:pic>
      <p:sp>
        <p:nvSpPr>
          <p:cNvPr id="9" name="文字方塊 8">
            <a:extLst>
              <a:ext uri="{FF2B5EF4-FFF2-40B4-BE49-F238E27FC236}">
                <a16:creationId xmlns:a16="http://schemas.microsoft.com/office/drawing/2014/main" id="{C0A78F02-A16C-4869-8FE9-431C3CB672B1}"/>
              </a:ext>
            </a:extLst>
          </p:cNvPr>
          <p:cNvSpPr txBox="1"/>
          <p:nvPr/>
        </p:nvSpPr>
        <p:spPr>
          <a:xfrm>
            <a:off x="2544896" y="6029455"/>
            <a:ext cx="19059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HL-NT2</a:t>
            </a:r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07E453C5-C2F5-492E-A629-2143CE6D937D}"/>
              </a:ext>
            </a:extLst>
          </p:cNvPr>
          <p:cNvSpPr txBox="1"/>
          <p:nvPr/>
        </p:nvSpPr>
        <p:spPr>
          <a:xfrm>
            <a:off x="5851643" y="6029455"/>
            <a:ext cx="19059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HL-NT3</a:t>
            </a:r>
          </a:p>
        </p:txBody>
      </p:sp>
    </p:spTree>
    <p:extLst>
      <p:ext uri="{BB962C8B-B14F-4D97-AF65-F5344CB8AC3E}">
        <p14:creationId xmlns:p14="http://schemas.microsoft.com/office/powerpoint/2010/main" val="8341904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內容版面配置區 5">
            <a:extLst>
              <a:ext uri="{FF2B5EF4-FFF2-40B4-BE49-F238E27FC236}">
                <a16:creationId xmlns:a16="http://schemas.microsoft.com/office/drawing/2014/main" id="{20525A7E-0B93-4783-82EA-9FE3869E900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08184" y="1825625"/>
            <a:ext cx="3411652" cy="4351338"/>
          </a:xfrm>
        </p:spPr>
      </p:pic>
      <p:pic>
        <p:nvPicPr>
          <p:cNvPr id="8" name="內容版面配置區 7">
            <a:extLst>
              <a:ext uri="{FF2B5EF4-FFF2-40B4-BE49-F238E27FC236}">
                <a16:creationId xmlns:a16="http://schemas.microsoft.com/office/drawing/2014/main" id="{10C5F725-1B19-4274-88CD-417F51F9372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46969" y="1825625"/>
            <a:ext cx="2229835" cy="4351338"/>
          </a:xfrm>
        </p:spPr>
      </p:pic>
      <p:sp>
        <p:nvSpPr>
          <p:cNvPr id="9" name="Rectangle 2">
            <a:extLst>
              <a:ext uri="{FF2B5EF4-FFF2-40B4-BE49-F238E27FC236}">
                <a16:creationId xmlns:a16="http://schemas.microsoft.com/office/drawing/2014/main" id="{7EDA6E07-5DD0-48C6-903A-FCF37149FA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819150"/>
            <a:ext cx="9144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zh-TW" sz="3200" dirty="0">
                <a:solidFill>
                  <a:srgbClr val="777777"/>
                </a:solidFill>
                <a:ea typeface="新細明體" panose="02020500000000000000" pitchFamily="18" charset="-120"/>
              </a:rPr>
              <a:t>2</a:t>
            </a:r>
            <a:r>
              <a:rPr lang="en-US" altLang="zh-TW" sz="3200" dirty="0">
                <a:solidFill>
                  <a:srgbClr val="CC0000"/>
                </a:solidFill>
                <a:ea typeface="新細明體" panose="02020500000000000000" pitchFamily="18" charset="-120"/>
              </a:rPr>
              <a:t> </a:t>
            </a:r>
            <a:r>
              <a:rPr lang="en-US" altLang="zh-TW" sz="3200" dirty="0">
                <a:solidFill>
                  <a:srgbClr val="5F5F5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HYGROLOG-HL-NT</a:t>
            </a:r>
            <a:r>
              <a:rPr lang="zh-TW" altLang="en-US" sz="3200" b="0" dirty="0">
                <a:solidFill>
                  <a:srgbClr val="777777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記憶卡讀取</a:t>
            </a:r>
            <a:endParaRPr lang="en-US" altLang="zh-TW" sz="3200" dirty="0">
              <a:solidFill>
                <a:srgbClr val="777777"/>
              </a:solidFill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7306964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>
            <a:extLst>
              <a:ext uri="{FF2B5EF4-FFF2-40B4-BE49-F238E27FC236}">
                <a16:creationId xmlns:a16="http://schemas.microsoft.com/office/drawing/2014/main" id="{497E16F6-7B2D-47FA-90D7-163843A51F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819150"/>
            <a:ext cx="9144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zh-TW" altLang="en-US" sz="3200" b="0" dirty="0">
                <a:solidFill>
                  <a:srgbClr val="777777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記憶卡讀取範例</a:t>
            </a:r>
            <a:endParaRPr lang="en-US" altLang="zh-TW" sz="3200" dirty="0">
              <a:solidFill>
                <a:srgbClr val="777777"/>
              </a:solidFill>
              <a:ea typeface="新細明體" panose="02020500000000000000" pitchFamily="18" charset="-120"/>
            </a:endParaRPr>
          </a:p>
        </p:txBody>
      </p:sp>
      <p:pic>
        <p:nvPicPr>
          <p:cNvPr id="11" name="圖片 10" descr="一張含有 瓶, 綠色, 監視器 的圖片&#10;&#10;自動產生的描述">
            <a:extLst>
              <a:ext uri="{FF2B5EF4-FFF2-40B4-BE49-F238E27FC236}">
                <a16:creationId xmlns:a16="http://schemas.microsoft.com/office/drawing/2014/main" id="{6D5B677E-F5B9-4985-B6BB-95713FC61A0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7846" y="1801144"/>
            <a:ext cx="1733941" cy="1486235"/>
          </a:xfrm>
          <a:prstGeom prst="rect">
            <a:avLst/>
          </a:prstGeom>
        </p:spPr>
      </p:pic>
      <p:pic>
        <p:nvPicPr>
          <p:cNvPr id="13" name="圖片 12" descr="一張含有 外殼, 名片 的圖片&#10;&#10;自動產生的描述">
            <a:extLst>
              <a:ext uri="{FF2B5EF4-FFF2-40B4-BE49-F238E27FC236}">
                <a16:creationId xmlns:a16="http://schemas.microsoft.com/office/drawing/2014/main" id="{36F6CFF2-DFE6-43D0-BE26-519B043C039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63707" y="3109129"/>
            <a:ext cx="1998168" cy="1397452"/>
          </a:xfrm>
          <a:prstGeom prst="rect">
            <a:avLst/>
          </a:prstGeom>
        </p:spPr>
      </p:pic>
      <p:pic>
        <p:nvPicPr>
          <p:cNvPr id="15" name="圖片 14">
            <a:extLst>
              <a:ext uri="{FF2B5EF4-FFF2-40B4-BE49-F238E27FC236}">
                <a16:creationId xmlns:a16="http://schemas.microsoft.com/office/drawing/2014/main" id="{56114755-0150-4E94-92E0-1948EC5B5EB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6580" y="3990009"/>
            <a:ext cx="1896471" cy="1896471"/>
          </a:xfrm>
          <a:prstGeom prst="rect">
            <a:avLst/>
          </a:prstGeom>
        </p:spPr>
      </p:pic>
      <p:sp>
        <p:nvSpPr>
          <p:cNvPr id="17" name="加號 16">
            <a:extLst>
              <a:ext uri="{FF2B5EF4-FFF2-40B4-BE49-F238E27FC236}">
                <a16:creationId xmlns:a16="http://schemas.microsoft.com/office/drawing/2014/main" id="{B80A7C23-A726-4710-A137-37135F448AC8}"/>
              </a:ext>
            </a:extLst>
          </p:cNvPr>
          <p:cNvSpPr/>
          <p:nvPr/>
        </p:nvSpPr>
        <p:spPr>
          <a:xfrm>
            <a:off x="1765005" y="3429000"/>
            <a:ext cx="925032" cy="765544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箭號: 燕尾形向右 17">
            <a:extLst>
              <a:ext uri="{FF2B5EF4-FFF2-40B4-BE49-F238E27FC236}">
                <a16:creationId xmlns:a16="http://schemas.microsoft.com/office/drawing/2014/main" id="{E403C605-7D65-4A3E-849C-C72ACFBE2366}"/>
              </a:ext>
            </a:extLst>
          </p:cNvPr>
          <p:cNvSpPr/>
          <p:nvPr/>
        </p:nvSpPr>
        <p:spPr>
          <a:xfrm>
            <a:off x="3217952" y="3625702"/>
            <a:ext cx="603014" cy="364307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箭號: 燕尾形向右 18">
            <a:extLst>
              <a:ext uri="{FF2B5EF4-FFF2-40B4-BE49-F238E27FC236}">
                <a16:creationId xmlns:a16="http://schemas.microsoft.com/office/drawing/2014/main" id="{D9839420-0DCF-48FB-981C-B1B53E3D5DB8}"/>
              </a:ext>
            </a:extLst>
          </p:cNvPr>
          <p:cNvSpPr/>
          <p:nvPr/>
        </p:nvSpPr>
        <p:spPr>
          <a:xfrm>
            <a:off x="6018028" y="3625702"/>
            <a:ext cx="646142" cy="364307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23" name="圖片 22" descr="一張含有 美工圖案 的圖片&#10;&#10;自動產生的描述">
            <a:extLst>
              <a:ext uri="{FF2B5EF4-FFF2-40B4-BE49-F238E27FC236}">
                <a16:creationId xmlns:a16="http://schemas.microsoft.com/office/drawing/2014/main" id="{D66FC4A2-84C4-43D3-8BCD-A630D3A9557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5907"/>
          <a:stretch/>
        </p:blipFill>
        <p:spPr>
          <a:xfrm>
            <a:off x="6867122" y="3863817"/>
            <a:ext cx="1427943" cy="1409700"/>
          </a:xfrm>
          <a:prstGeom prst="rect">
            <a:avLst/>
          </a:prstGeom>
        </p:spPr>
      </p:pic>
      <p:pic>
        <p:nvPicPr>
          <p:cNvPr id="25" name="圖片 24" descr="一張含有 美工圖案 的圖片&#10;&#10;自動產生的描述">
            <a:extLst>
              <a:ext uri="{FF2B5EF4-FFF2-40B4-BE49-F238E27FC236}">
                <a16:creationId xmlns:a16="http://schemas.microsoft.com/office/drawing/2014/main" id="{16798157-C806-4795-A794-5D065D19838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4716"/>
          <a:stretch/>
        </p:blipFill>
        <p:spPr>
          <a:xfrm>
            <a:off x="6879448" y="2724150"/>
            <a:ext cx="1466515" cy="1409700"/>
          </a:xfrm>
          <a:prstGeom prst="rect">
            <a:avLst/>
          </a:prstGeom>
        </p:spPr>
      </p:pic>
      <p:sp>
        <p:nvSpPr>
          <p:cNvPr id="26" name="文字方塊 25">
            <a:extLst>
              <a:ext uri="{FF2B5EF4-FFF2-40B4-BE49-F238E27FC236}">
                <a16:creationId xmlns:a16="http://schemas.microsoft.com/office/drawing/2014/main" id="{12E521CA-ADA6-4A98-B749-A16AC4D520A9}"/>
              </a:ext>
            </a:extLst>
          </p:cNvPr>
          <p:cNvSpPr txBox="1"/>
          <p:nvPr/>
        </p:nvSpPr>
        <p:spPr>
          <a:xfrm>
            <a:off x="1477846" y="5592726"/>
            <a:ext cx="2094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/>
              <a:t>記憶卡搭配讀取器</a:t>
            </a:r>
          </a:p>
        </p:txBody>
      </p:sp>
      <p:sp>
        <p:nvSpPr>
          <p:cNvPr id="27" name="文字方塊 26">
            <a:extLst>
              <a:ext uri="{FF2B5EF4-FFF2-40B4-BE49-F238E27FC236}">
                <a16:creationId xmlns:a16="http://schemas.microsoft.com/office/drawing/2014/main" id="{6E0D7262-CD32-45E1-ADE8-555612FEE4B2}"/>
              </a:ext>
            </a:extLst>
          </p:cNvPr>
          <p:cNvSpPr txBox="1"/>
          <p:nvPr/>
        </p:nvSpPr>
        <p:spPr>
          <a:xfrm>
            <a:off x="3863707" y="4627186"/>
            <a:ext cx="21970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/>
              <a:t>電腦、筆電等可以讀取</a:t>
            </a:r>
            <a:r>
              <a:rPr lang="en-US" altLang="zh-TW" dirty="0"/>
              <a:t>USB</a:t>
            </a:r>
            <a:r>
              <a:rPr lang="zh-TW" altLang="en-US" dirty="0"/>
              <a:t>的裝置</a:t>
            </a:r>
          </a:p>
        </p:txBody>
      </p:sp>
      <p:sp>
        <p:nvSpPr>
          <p:cNvPr id="28" name="文字方塊 27">
            <a:extLst>
              <a:ext uri="{FF2B5EF4-FFF2-40B4-BE49-F238E27FC236}">
                <a16:creationId xmlns:a16="http://schemas.microsoft.com/office/drawing/2014/main" id="{86F4DF6B-6D9C-4B1F-8866-21DB116DD083}"/>
              </a:ext>
            </a:extLst>
          </p:cNvPr>
          <p:cNvSpPr txBox="1"/>
          <p:nvPr/>
        </p:nvSpPr>
        <p:spPr>
          <a:xfrm>
            <a:off x="6867122" y="5029200"/>
            <a:ext cx="18090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/>
              <a:t>以</a:t>
            </a:r>
            <a:r>
              <a:rPr lang="en-US" altLang="zh-TW" dirty="0"/>
              <a:t>Excel</a:t>
            </a:r>
            <a:r>
              <a:rPr lang="zh-TW" altLang="en-US" dirty="0"/>
              <a:t>檔格式開啟儲存的資料</a:t>
            </a:r>
          </a:p>
        </p:txBody>
      </p:sp>
    </p:spTree>
    <p:extLst>
      <p:ext uri="{BB962C8B-B14F-4D97-AF65-F5344CB8AC3E}">
        <p14:creationId xmlns:p14="http://schemas.microsoft.com/office/powerpoint/2010/main" val="24432045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>
            <a:extLst>
              <a:ext uri="{FF2B5EF4-FFF2-40B4-BE49-F238E27FC236}">
                <a16:creationId xmlns:a16="http://schemas.microsoft.com/office/drawing/2014/main" id="{3F0DF610-7137-4B93-BA96-938F393522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3283" y="806429"/>
            <a:ext cx="9144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zh-TW" sz="3200" dirty="0">
                <a:solidFill>
                  <a:srgbClr val="777777"/>
                </a:solidFill>
                <a:ea typeface="新細明體" panose="02020500000000000000" pitchFamily="18" charset="-120"/>
              </a:rPr>
              <a:t>2</a:t>
            </a:r>
            <a:r>
              <a:rPr lang="en-US" altLang="zh-TW" sz="3200" dirty="0">
                <a:solidFill>
                  <a:srgbClr val="CC0000"/>
                </a:solidFill>
                <a:ea typeface="新細明體" panose="02020500000000000000" pitchFamily="18" charset="-120"/>
              </a:rPr>
              <a:t> </a:t>
            </a:r>
            <a:r>
              <a:rPr lang="en-US" altLang="zh-TW" sz="3200" dirty="0">
                <a:solidFill>
                  <a:srgbClr val="5F5F5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HYGROLOG-HL-NT</a:t>
            </a:r>
            <a:r>
              <a:rPr lang="zh-TW" altLang="en-US" sz="3200" b="0" dirty="0">
                <a:solidFill>
                  <a:srgbClr val="777777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記憶卡注意事項</a:t>
            </a:r>
            <a:endParaRPr lang="en-US" altLang="zh-TW" sz="3200" dirty="0">
              <a:solidFill>
                <a:srgbClr val="777777"/>
              </a:solidFill>
              <a:ea typeface="新細明體" panose="02020500000000000000" pitchFamily="18" charset="-120"/>
            </a:endParaRPr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32EEE6CF-6F56-46D9-B728-CC9336A2010A}"/>
              </a:ext>
            </a:extLst>
          </p:cNvPr>
          <p:cNvSpPr txBox="1"/>
          <p:nvPr/>
        </p:nvSpPr>
        <p:spPr>
          <a:xfrm>
            <a:off x="5301659" y="1514535"/>
            <a:ext cx="375029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altLang="zh-TW" dirty="0"/>
              <a:t>1.</a:t>
            </a:r>
            <a:r>
              <a:rPr lang="zh-TW" altLang="zh-TW" dirty="0"/>
              <a:t>拔出前請確認記錄功能已經停止記錄，以及離開讀取記錄資料的畫面，避免記憶卡在記錄或讀取的過程中因拔出所造成的損壞。</a:t>
            </a:r>
            <a:endParaRPr lang="en-US" altLang="zh-TW" dirty="0"/>
          </a:p>
          <a:p>
            <a:pPr lvl="0"/>
            <a:endParaRPr lang="zh-TW" altLang="zh-TW" dirty="0"/>
          </a:p>
          <a:p>
            <a:pPr lvl="0"/>
            <a:r>
              <a:rPr lang="en-US" altLang="zh-TW" dirty="0"/>
              <a:t>2.</a:t>
            </a:r>
            <a:r>
              <a:rPr lang="zh-TW" altLang="zh-TW" dirty="0"/>
              <a:t>插入時請按照原來插入的方向插入</a:t>
            </a:r>
            <a:r>
              <a:rPr lang="en-US" altLang="zh-TW" dirty="0"/>
              <a:t>(</a:t>
            </a:r>
            <a:r>
              <a:rPr lang="zh-TW" altLang="zh-TW" dirty="0"/>
              <a:t>如主機正面示意圖應正面朝上</a:t>
            </a:r>
            <a:r>
              <a:rPr lang="en-US" altLang="zh-TW" dirty="0"/>
              <a:t>)</a:t>
            </a:r>
            <a:r>
              <a:rPr lang="zh-TW" altLang="zh-TW" dirty="0"/>
              <a:t>，避免記憶卡內部排針因方向錯誤造成損壞，插入前也請確認記憶卡排針是否平整沒有歪斜。</a:t>
            </a:r>
            <a:endParaRPr lang="en-US" altLang="zh-TW" dirty="0"/>
          </a:p>
          <a:p>
            <a:pPr lvl="0"/>
            <a:endParaRPr lang="en-US" altLang="zh-TW" dirty="0"/>
          </a:p>
          <a:p>
            <a:pPr lvl="0"/>
            <a:r>
              <a:rPr lang="en-US" altLang="zh-TW" dirty="0"/>
              <a:t>3.</a:t>
            </a:r>
            <a:r>
              <a:rPr lang="zh-TW" altLang="en-US" dirty="0"/>
              <a:t>並非所有記憶卡都能替換，請盡量以原廠所附之記憶卡儲存、讀取，以免造成主機無法偵測記憶卡。</a:t>
            </a:r>
            <a:endParaRPr lang="en-US" altLang="zh-TW" dirty="0"/>
          </a:p>
          <a:p>
            <a:endParaRPr lang="zh-TW" altLang="en-US" dirty="0"/>
          </a:p>
        </p:txBody>
      </p:sp>
      <p:pic>
        <p:nvPicPr>
          <p:cNvPr id="14" name="內容版面配置區 13">
            <a:extLst>
              <a:ext uri="{FF2B5EF4-FFF2-40B4-BE49-F238E27FC236}">
                <a16:creationId xmlns:a16="http://schemas.microsoft.com/office/drawing/2014/main" id="{6ABA17FB-95D2-401A-A8D0-6EC6EBDE284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15459" y="1421842"/>
            <a:ext cx="3886200" cy="4014316"/>
          </a:xfrm>
        </p:spPr>
      </p:pic>
    </p:spTree>
    <p:extLst>
      <p:ext uri="{BB962C8B-B14F-4D97-AF65-F5344CB8AC3E}">
        <p14:creationId xmlns:p14="http://schemas.microsoft.com/office/powerpoint/2010/main" val="10093238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內容版面配置區 6" descr="一張含有 牆, 室內, 桌, 物件 的圖片&#10;&#10;自動產生的描述">
            <a:extLst>
              <a:ext uri="{FF2B5EF4-FFF2-40B4-BE49-F238E27FC236}">
                <a16:creationId xmlns:a16="http://schemas.microsoft.com/office/drawing/2014/main" id="{013CA60D-E32D-4ABC-986D-6BE8D27B190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62576" y="1708668"/>
            <a:ext cx="2147777" cy="4128608"/>
          </a:xfrm>
        </p:spPr>
      </p:pic>
      <p:pic>
        <p:nvPicPr>
          <p:cNvPr id="9" name="內容版面配置區 8" descr="一張含有 牆, 室內, 桌, 下一個 的圖片&#10;&#10;自動產生的描述">
            <a:extLst>
              <a:ext uri="{FF2B5EF4-FFF2-40B4-BE49-F238E27FC236}">
                <a16:creationId xmlns:a16="http://schemas.microsoft.com/office/drawing/2014/main" id="{74D23744-3FB7-4A0A-9785-3851CEAD1CE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0219" y="1360153"/>
            <a:ext cx="2019631" cy="2019631"/>
          </a:xfrm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E401D43B-4808-45A9-B6CE-6314C616FB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79058"/>
            <a:ext cx="9144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zh-TW" sz="3200" dirty="0">
                <a:solidFill>
                  <a:srgbClr val="777777"/>
                </a:solidFill>
                <a:ea typeface="新細明體" panose="02020500000000000000" pitchFamily="18" charset="-120"/>
              </a:rPr>
              <a:t>3</a:t>
            </a:r>
            <a:r>
              <a:rPr lang="en-US" altLang="zh-TW" sz="3200" dirty="0">
                <a:solidFill>
                  <a:srgbClr val="CC0000"/>
                </a:solidFill>
                <a:ea typeface="新細明體" panose="02020500000000000000" pitchFamily="18" charset="-120"/>
              </a:rPr>
              <a:t> </a:t>
            </a:r>
            <a:r>
              <a:rPr lang="zh-TW" altLang="en-US" sz="3200" dirty="0">
                <a:solidFill>
                  <a:srgbClr val="5F5F5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配件</a:t>
            </a:r>
            <a:r>
              <a:rPr lang="en-US" altLang="zh-TW" sz="3200" dirty="0">
                <a:solidFill>
                  <a:srgbClr val="5F5F5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3200" dirty="0">
                <a:solidFill>
                  <a:srgbClr val="5F5F5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搭配延長線</a:t>
            </a:r>
            <a:endParaRPr lang="en-US" altLang="zh-TW" sz="3200" dirty="0">
              <a:solidFill>
                <a:srgbClr val="777777"/>
              </a:solidFill>
              <a:ea typeface="新細明體" panose="02020500000000000000" pitchFamily="18" charset="-120"/>
            </a:endParaRPr>
          </a:p>
        </p:txBody>
      </p:sp>
      <p:pic>
        <p:nvPicPr>
          <p:cNvPr id="11" name="圖片 10" descr="一張含有 室內, 監視器, 坐 的圖片&#10;&#10;自動產生的描述">
            <a:extLst>
              <a:ext uri="{FF2B5EF4-FFF2-40B4-BE49-F238E27FC236}">
                <a16:creationId xmlns:a16="http://schemas.microsoft.com/office/drawing/2014/main" id="{1BEDD4BF-BB38-4BD6-B0AC-8242384F05B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46086" y="4126933"/>
            <a:ext cx="1830668" cy="2731067"/>
          </a:xfrm>
          <a:prstGeom prst="rect">
            <a:avLst/>
          </a:prstGeom>
        </p:spPr>
      </p:pic>
      <p:sp>
        <p:nvSpPr>
          <p:cNvPr id="12" name="加號 11">
            <a:extLst>
              <a:ext uri="{FF2B5EF4-FFF2-40B4-BE49-F238E27FC236}">
                <a16:creationId xmlns:a16="http://schemas.microsoft.com/office/drawing/2014/main" id="{1CF93FCB-59DF-4F17-9FFE-3478F07BCEEE}"/>
              </a:ext>
            </a:extLst>
          </p:cNvPr>
          <p:cNvSpPr/>
          <p:nvPr/>
        </p:nvSpPr>
        <p:spPr>
          <a:xfrm>
            <a:off x="2687518" y="3564778"/>
            <a:ext cx="925032" cy="765544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BB004A9E-6D97-4904-A39D-5096198BBE16}"/>
              </a:ext>
            </a:extLst>
          </p:cNvPr>
          <p:cNvSpPr txBox="1"/>
          <p:nvPr/>
        </p:nvSpPr>
        <p:spPr>
          <a:xfrm>
            <a:off x="1414130" y="3293551"/>
            <a:ext cx="42104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/>
              <a:t>可搭配</a:t>
            </a:r>
            <a:r>
              <a:rPr lang="en-US" altLang="zh-TW" dirty="0"/>
              <a:t>2m (E2-02A)</a:t>
            </a:r>
            <a:r>
              <a:rPr lang="zh-TW" altLang="en-US" dirty="0"/>
              <a:t>或</a:t>
            </a:r>
            <a:r>
              <a:rPr lang="en-US" altLang="zh-TW" dirty="0"/>
              <a:t>5m (E2-05A)</a:t>
            </a:r>
            <a:r>
              <a:rPr lang="zh-TW" altLang="en-US" dirty="0"/>
              <a:t>延長線</a:t>
            </a:r>
          </a:p>
        </p:txBody>
      </p:sp>
      <p:sp>
        <p:nvSpPr>
          <p:cNvPr id="14" name="箭號: 燕尾形向右 13">
            <a:extLst>
              <a:ext uri="{FF2B5EF4-FFF2-40B4-BE49-F238E27FC236}">
                <a16:creationId xmlns:a16="http://schemas.microsoft.com/office/drawing/2014/main" id="{7228BB6D-3A0F-4C57-A081-4E87215E9F0D}"/>
              </a:ext>
            </a:extLst>
          </p:cNvPr>
          <p:cNvSpPr/>
          <p:nvPr/>
        </p:nvSpPr>
        <p:spPr>
          <a:xfrm>
            <a:off x="4518186" y="3944779"/>
            <a:ext cx="1329721" cy="488998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018502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7B553537-AB6F-464A-8725-42DBD657F3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27771" y="2092833"/>
            <a:ext cx="4550735" cy="3744086"/>
          </a:xfrm>
        </p:spPr>
        <p:txBody>
          <a:bodyPr/>
          <a:lstStyle/>
          <a:p>
            <a:pPr marL="0" indent="0">
              <a:buNone/>
            </a:pPr>
            <a:r>
              <a:rPr lang="zh-TW" altLang="en-US" dirty="0"/>
              <a:t>壁掛式安裝</a:t>
            </a:r>
            <a:endParaRPr lang="en-US" altLang="zh-TW" dirty="0"/>
          </a:p>
          <a:p>
            <a:pPr marL="0" indent="0">
              <a:buNone/>
            </a:pPr>
            <a:r>
              <a:rPr lang="zh-TW" altLang="en-US" dirty="0"/>
              <a:t>可提供</a:t>
            </a:r>
            <a:r>
              <a:rPr lang="en-US" altLang="zh-TW" dirty="0"/>
              <a:t>NT</a:t>
            </a:r>
            <a:r>
              <a:rPr lang="zh-TW" altLang="en-US" dirty="0"/>
              <a:t>記錄器除了</a:t>
            </a:r>
            <a:r>
              <a:rPr lang="en-US" altLang="zh-TW" dirty="0"/>
              <a:t>9V</a:t>
            </a:r>
            <a:r>
              <a:rPr lang="zh-TW" altLang="en-US" dirty="0"/>
              <a:t>鹼性電池外的外部電源供應</a:t>
            </a:r>
            <a:r>
              <a:rPr lang="en-US" altLang="zh-TW" dirty="0"/>
              <a:t>(</a:t>
            </a:r>
            <a:r>
              <a:rPr lang="zh-TW" altLang="en-US" dirty="0"/>
              <a:t>連接</a:t>
            </a:r>
            <a:r>
              <a:rPr lang="en-US" altLang="zh-TW" dirty="0"/>
              <a:t>110VAC</a:t>
            </a:r>
            <a:r>
              <a:rPr lang="zh-TW" altLang="en-US" dirty="0"/>
              <a:t>轉</a:t>
            </a:r>
            <a:r>
              <a:rPr lang="en-US" altLang="zh-TW" dirty="0"/>
              <a:t>12VDC</a:t>
            </a:r>
            <a:r>
              <a:rPr lang="zh-TW" altLang="en-US" dirty="0"/>
              <a:t>變壓器</a:t>
            </a:r>
            <a:r>
              <a:rPr lang="en-US" altLang="zh-TW" dirty="0"/>
              <a:t>)</a:t>
            </a:r>
          </a:p>
          <a:p>
            <a:pPr marL="0" indent="0">
              <a:buNone/>
            </a:pPr>
            <a:r>
              <a:rPr lang="zh-TW" altLang="en-US" dirty="0"/>
              <a:t>為</a:t>
            </a:r>
            <a:r>
              <a:rPr lang="en-US" altLang="zh-TW" dirty="0"/>
              <a:t>NT</a:t>
            </a:r>
            <a:r>
              <a:rPr lang="zh-TW" altLang="en-US" dirty="0"/>
              <a:t>記錄器連結電腦與</a:t>
            </a:r>
            <a:r>
              <a:rPr lang="en-US" altLang="zh-TW" dirty="0" err="1"/>
              <a:t>rotronic</a:t>
            </a:r>
            <a:r>
              <a:rPr lang="en-US" altLang="zh-TW" dirty="0"/>
              <a:t> HW4</a:t>
            </a:r>
            <a:r>
              <a:rPr lang="zh-TW" altLang="en-US" dirty="0"/>
              <a:t>軟體必須配件</a:t>
            </a:r>
            <a:endParaRPr lang="en-US" altLang="zh-TW" dirty="0"/>
          </a:p>
          <a:p>
            <a:pPr marL="0" indent="0">
              <a:buNone/>
            </a:pPr>
            <a:endParaRPr lang="zh-TW" altLang="en-US" dirty="0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B9296AC8-277C-4402-AFDD-4A1D863D46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79058"/>
            <a:ext cx="9144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zh-TW" sz="3200" dirty="0">
                <a:solidFill>
                  <a:srgbClr val="777777"/>
                </a:solidFill>
                <a:ea typeface="新細明體" panose="02020500000000000000" pitchFamily="18" charset="-120"/>
              </a:rPr>
              <a:t>3</a:t>
            </a:r>
            <a:r>
              <a:rPr lang="en-US" altLang="zh-TW" sz="3200" dirty="0">
                <a:solidFill>
                  <a:srgbClr val="CC0000"/>
                </a:solidFill>
                <a:ea typeface="新細明體" panose="02020500000000000000" pitchFamily="18" charset="-120"/>
              </a:rPr>
              <a:t> </a:t>
            </a:r>
            <a:r>
              <a:rPr lang="zh-TW" altLang="en-US" sz="3200" dirty="0">
                <a:solidFill>
                  <a:srgbClr val="5F5F5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配件</a:t>
            </a:r>
            <a:r>
              <a:rPr lang="en-US" altLang="zh-TW" sz="3200" dirty="0">
                <a:solidFill>
                  <a:srgbClr val="5F5F5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3200" dirty="0">
                <a:solidFill>
                  <a:srgbClr val="5F5F5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搭配擴充底座</a:t>
            </a:r>
            <a:r>
              <a:rPr lang="en-US" altLang="zh-TW" sz="3200" dirty="0">
                <a:solidFill>
                  <a:srgbClr val="5F5F5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Docking Station</a:t>
            </a:r>
            <a:endParaRPr lang="en-US" altLang="zh-TW" sz="3200" dirty="0">
              <a:solidFill>
                <a:srgbClr val="777777"/>
              </a:solidFill>
              <a:ea typeface="新細明體" panose="02020500000000000000" pitchFamily="18" charset="-120"/>
            </a:endParaRPr>
          </a:p>
        </p:txBody>
      </p:sp>
      <p:pic>
        <p:nvPicPr>
          <p:cNvPr id="12" name="內容版面配置區 11" descr="一張含有 物件 的圖片&#10;&#10;自動產生的描述">
            <a:extLst>
              <a:ext uri="{FF2B5EF4-FFF2-40B4-BE49-F238E27FC236}">
                <a16:creationId xmlns:a16="http://schemas.microsoft.com/office/drawing/2014/main" id="{FF92C211-922B-4E05-84B1-DF89B439B63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15"/>
          <a:stretch/>
        </p:blipFill>
        <p:spPr>
          <a:xfrm>
            <a:off x="1442203" y="2092833"/>
            <a:ext cx="2785568" cy="2906251"/>
          </a:xfrm>
        </p:spPr>
      </p:pic>
    </p:spTree>
    <p:extLst>
      <p:ext uri="{BB962C8B-B14F-4D97-AF65-F5344CB8AC3E}">
        <p14:creationId xmlns:p14="http://schemas.microsoft.com/office/powerpoint/2010/main" val="29319217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>
            <a:extLst>
              <a:ext uri="{FF2B5EF4-FFF2-40B4-BE49-F238E27FC236}">
                <a16:creationId xmlns:a16="http://schemas.microsoft.com/office/drawing/2014/main" id="{5BCBF7A1-029F-41FB-AC1A-4E52A4A3C0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57702" y="659939"/>
            <a:ext cx="9486761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zh-TW" sz="3200" dirty="0">
                <a:solidFill>
                  <a:srgbClr val="777777"/>
                </a:solidFill>
                <a:ea typeface="新細明體" panose="02020500000000000000" pitchFamily="18" charset="-120"/>
              </a:rPr>
              <a:t>3</a:t>
            </a:r>
            <a:r>
              <a:rPr lang="en-US" altLang="zh-TW" sz="3200" dirty="0">
                <a:solidFill>
                  <a:srgbClr val="CC0000"/>
                </a:solidFill>
                <a:ea typeface="新細明體" panose="02020500000000000000" pitchFamily="18" charset="-120"/>
              </a:rPr>
              <a:t> </a:t>
            </a:r>
            <a:r>
              <a:rPr lang="zh-TW" altLang="en-US" sz="3200" dirty="0">
                <a:solidFill>
                  <a:srgbClr val="5F5F5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配件</a:t>
            </a:r>
            <a:r>
              <a:rPr lang="en-US" altLang="zh-TW" sz="3200" dirty="0">
                <a:solidFill>
                  <a:srgbClr val="5F5F5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3200" dirty="0">
                <a:solidFill>
                  <a:srgbClr val="5F5F5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各類擴充底座組合</a:t>
            </a:r>
            <a:endParaRPr lang="en-US" altLang="zh-TW" sz="3200" dirty="0">
              <a:solidFill>
                <a:srgbClr val="777777"/>
              </a:solidFill>
              <a:ea typeface="新細明體" panose="02020500000000000000" pitchFamily="18" charset="-120"/>
            </a:endParaRPr>
          </a:p>
        </p:txBody>
      </p:sp>
      <p:pic>
        <p:nvPicPr>
          <p:cNvPr id="12" name="內容版面配置區 11">
            <a:extLst>
              <a:ext uri="{FF2B5EF4-FFF2-40B4-BE49-F238E27FC236}">
                <a16:creationId xmlns:a16="http://schemas.microsoft.com/office/drawing/2014/main" id="{494A0812-89D7-4595-9F68-14AD8C6D024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39881" y="1239377"/>
            <a:ext cx="3627541" cy="2730324"/>
          </a:xfrm>
        </p:spPr>
      </p:pic>
      <p:pic>
        <p:nvPicPr>
          <p:cNvPr id="18" name="內容版面配置區 17">
            <a:extLst>
              <a:ext uri="{FF2B5EF4-FFF2-40B4-BE49-F238E27FC236}">
                <a16:creationId xmlns:a16="http://schemas.microsoft.com/office/drawing/2014/main" id="{2979B8DC-2644-4F2A-9163-6493009FDAA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13147" y="1794032"/>
            <a:ext cx="2752783" cy="4351338"/>
          </a:xfrm>
        </p:spPr>
      </p:pic>
      <p:pic>
        <p:nvPicPr>
          <p:cNvPr id="19" name="圖片 18" descr="一張含有 室內, 監視器, 坐 的圖片&#10;&#10;自動產生的描述">
            <a:extLst>
              <a:ext uri="{FF2B5EF4-FFF2-40B4-BE49-F238E27FC236}">
                <a16:creationId xmlns:a16="http://schemas.microsoft.com/office/drawing/2014/main" id="{F8D5AA76-67DB-47C4-A932-58265A5CB75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45881" y="4110300"/>
            <a:ext cx="1830668" cy="2731067"/>
          </a:xfrm>
          <a:prstGeom prst="rect">
            <a:avLst/>
          </a:prstGeom>
        </p:spPr>
      </p:pic>
      <p:sp>
        <p:nvSpPr>
          <p:cNvPr id="20" name="加號 19">
            <a:extLst>
              <a:ext uri="{FF2B5EF4-FFF2-40B4-BE49-F238E27FC236}">
                <a16:creationId xmlns:a16="http://schemas.microsoft.com/office/drawing/2014/main" id="{B9C278A8-F96A-4616-A25B-07F49B205704}"/>
              </a:ext>
            </a:extLst>
          </p:cNvPr>
          <p:cNvSpPr/>
          <p:nvPr/>
        </p:nvSpPr>
        <p:spPr>
          <a:xfrm>
            <a:off x="2570560" y="3764476"/>
            <a:ext cx="925032" cy="765544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" name="箭號: 燕尾形向右 20">
            <a:extLst>
              <a:ext uri="{FF2B5EF4-FFF2-40B4-BE49-F238E27FC236}">
                <a16:creationId xmlns:a16="http://schemas.microsoft.com/office/drawing/2014/main" id="{6244D793-50B7-4D92-9F02-AF091E880EAD}"/>
              </a:ext>
            </a:extLst>
          </p:cNvPr>
          <p:cNvSpPr/>
          <p:nvPr/>
        </p:nvSpPr>
        <p:spPr>
          <a:xfrm>
            <a:off x="4076549" y="4285521"/>
            <a:ext cx="1329721" cy="488998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091945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2">
            <a:extLst>
              <a:ext uri="{FF2B5EF4-FFF2-40B4-BE49-F238E27FC236}">
                <a16:creationId xmlns:a16="http://schemas.microsoft.com/office/drawing/2014/main" id="{76235404-5BE4-4897-B5EA-3363F1F34E5E}"/>
              </a:ext>
            </a:extLst>
          </p:cNvPr>
          <p:cNvSpPr txBox="1">
            <a:spLocks/>
          </p:cNvSpPr>
          <p:nvPr/>
        </p:nvSpPr>
        <p:spPr bwMode="auto">
          <a:xfrm>
            <a:off x="1731169" y="948533"/>
            <a:ext cx="5681662" cy="47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新細明體" pitchFamily="18" charset="-12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新細明體" pitchFamily="18" charset="-12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新細明體" pitchFamily="18" charset="-12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新細明體" pitchFamily="18" charset="-12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新細明體" pitchFamily="18" charset="-12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新細明體" pitchFamily="18" charset="-12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新細明體" pitchFamily="18" charset="-12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>
              <a:defRPr/>
            </a:pPr>
            <a:r>
              <a:rPr lang="de-CH" altLang="en-US" kern="0" dirty="0">
                <a:solidFill>
                  <a:srgbClr val="E2001A"/>
                </a:solidFill>
                <a:cs typeface="Arial" panose="020B0604020202020204" pitchFamily="34" charset="0"/>
              </a:rPr>
              <a:t>Q&amp;A</a:t>
            </a:r>
            <a:endParaRPr lang="zh-TW" altLang="en-US" kern="0" dirty="0">
              <a:solidFill>
                <a:srgbClr val="000000"/>
              </a:solidFill>
            </a:endParaRPr>
          </a:p>
        </p:txBody>
      </p:sp>
      <p:pic>
        <p:nvPicPr>
          <p:cNvPr id="8" name="Picture 6" descr="400_F_6928792_gYQiAOafSyPgkw7eqC3rUVk4M7Og6bjc">
            <a:extLst>
              <a:ext uri="{FF2B5EF4-FFF2-40B4-BE49-F238E27FC236}">
                <a16:creationId xmlns:a16="http://schemas.microsoft.com/office/drawing/2014/main" id="{35DD2DD3-9F61-47C6-98E0-D03161C44D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8900" y="1884363"/>
            <a:ext cx="38100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7" descr="400_F_5937150_SoqoVQw7CLTDKdTwJPCLWdrY2XLW0FQI">
            <a:extLst>
              <a:ext uri="{FF2B5EF4-FFF2-40B4-BE49-F238E27FC236}">
                <a16:creationId xmlns:a16="http://schemas.microsoft.com/office/drawing/2014/main" id="{5D53C59F-1E7E-4D5F-9A9C-4B491F84BE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2636838"/>
            <a:ext cx="676275" cy="1290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8" descr="400_F_5937150_SoqoVQw7CLTDKdTwJPCLWdrY2XLW0FQI">
            <a:extLst>
              <a:ext uri="{FF2B5EF4-FFF2-40B4-BE49-F238E27FC236}">
                <a16:creationId xmlns:a16="http://schemas.microsoft.com/office/drawing/2014/main" id="{E671A8A4-8D02-4FBE-ACE0-84CFB2108B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7913" y="2479675"/>
            <a:ext cx="336550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9" descr="400_F_5937150_SoqoVQw7CLTDKdTwJPCLWdrY2XLW0FQI">
            <a:extLst>
              <a:ext uri="{FF2B5EF4-FFF2-40B4-BE49-F238E27FC236}">
                <a16:creationId xmlns:a16="http://schemas.microsoft.com/office/drawing/2014/main" id="{89348E40-1591-4B60-8AAC-E26E921578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2341563"/>
            <a:ext cx="1778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04726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6">
            <a:extLst>
              <a:ext uri="{FF2B5EF4-FFF2-40B4-BE49-F238E27FC236}">
                <a16:creationId xmlns:a16="http://schemas.microsoft.com/office/drawing/2014/main" id="{24519743-5A77-48C1-AE81-9CDF58599D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2794" y="1490664"/>
            <a:ext cx="6419179" cy="4647426"/>
          </a:xfrm>
          <a:prstGeom prst="rect">
            <a:avLst/>
          </a:prstGeom>
          <a:noFill/>
          <a:ln w="952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marL="342900" indent="-3429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zh-TW" sz="2800" dirty="0">
                <a:solidFill>
                  <a:srgbClr val="5F5F5F"/>
                </a:solidFill>
                <a:ea typeface="新細明體" panose="02020500000000000000" pitchFamily="18" charset="-120"/>
              </a:rPr>
              <a:t>Table of contents:</a:t>
            </a:r>
          </a:p>
          <a:p>
            <a:pPr eaLnBrk="1" hangingPunct="1">
              <a:buFontTx/>
              <a:buChar char="•"/>
              <a:defRPr/>
            </a:pPr>
            <a:endParaRPr lang="en-US" altLang="zh-TW" sz="2800" dirty="0">
              <a:solidFill>
                <a:srgbClr val="5F5F5F"/>
              </a:solidFill>
              <a:ea typeface="新細明體" panose="02020500000000000000" pitchFamily="18" charset="-120"/>
            </a:endParaRPr>
          </a:p>
          <a:p>
            <a:pPr eaLnBrk="1" hangingPunct="1">
              <a:buFontTx/>
              <a:buChar char="•"/>
              <a:defRPr/>
            </a:pPr>
            <a:r>
              <a:rPr lang="en-US" altLang="zh-TW" sz="2400" dirty="0">
                <a:solidFill>
                  <a:srgbClr val="5F5F5F"/>
                </a:solidFill>
                <a:ea typeface="新細明體" panose="02020500000000000000" pitchFamily="18" charset="-120"/>
              </a:rPr>
              <a:t>1. </a:t>
            </a:r>
            <a:r>
              <a:rPr lang="zh-TW" altLang="en-US" sz="2400" dirty="0">
                <a:solidFill>
                  <a:srgbClr val="5F5F5F"/>
                </a:solidFill>
                <a:ea typeface="新細明體" panose="02020500000000000000" pitchFamily="18" charset="-120"/>
              </a:rPr>
              <a:t>簡介</a:t>
            </a:r>
            <a:br>
              <a:rPr lang="en-US" altLang="zh-TW" sz="2400" dirty="0">
                <a:solidFill>
                  <a:srgbClr val="5F5F5F"/>
                </a:solidFill>
                <a:ea typeface="新細明體" panose="02020500000000000000" pitchFamily="18" charset="-120"/>
              </a:rPr>
            </a:br>
            <a:endParaRPr lang="en-US" altLang="zh-TW" sz="2400" dirty="0">
              <a:solidFill>
                <a:srgbClr val="5F5F5F"/>
              </a:solidFill>
              <a:ea typeface="新細明體" panose="02020500000000000000" pitchFamily="18" charset="-120"/>
            </a:endParaRPr>
          </a:p>
          <a:p>
            <a:pPr eaLnBrk="1" hangingPunct="1">
              <a:buFontTx/>
              <a:buChar char="•"/>
              <a:defRPr/>
            </a:pPr>
            <a:r>
              <a:rPr lang="en-US" altLang="zh-TW" sz="2400" dirty="0">
                <a:solidFill>
                  <a:srgbClr val="5F5F5F"/>
                </a:solidFill>
                <a:ea typeface="新細明體" panose="02020500000000000000" pitchFamily="18" charset="-120"/>
              </a:rPr>
              <a:t>2. </a:t>
            </a:r>
            <a:r>
              <a:rPr lang="zh-TW" altLang="en-US" sz="2400" dirty="0">
                <a:solidFill>
                  <a:srgbClr val="5F5F5F"/>
                </a:solidFill>
                <a:ea typeface="新細明體" panose="02020500000000000000" pitchFamily="18" charset="-120"/>
              </a:rPr>
              <a:t>主機記錄與讀取資料</a:t>
            </a:r>
            <a:endParaRPr lang="en-US" altLang="zh-TW" sz="2400" dirty="0">
              <a:solidFill>
                <a:srgbClr val="5F5F5F"/>
              </a:solidFill>
              <a:ea typeface="新細明體" panose="02020500000000000000" pitchFamily="18" charset="-120"/>
            </a:endParaRPr>
          </a:p>
          <a:p>
            <a:pPr eaLnBrk="1" hangingPunct="1">
              <a:buFontTx/>
              <a:buChar char="•"/>
              <a:defRPr/>
            </a:pPr>
            <a:endParaRPr lang="en-US" altLang="zh-TW" sz="2400" dirty="0">
              <a:solidFill>
                <a:srgbClr val="5F5F5F"/>
              </a:solidFill>
              <a:ea typeface="新細明體" panose="02020500000000000000" pitchFamily="18" charset="-120"/>
            </a:endParaRPr>
          </a:p>
          <a:p>
            <a:pPr eaLnBrk="1" hangingPunct="1">
              <a:buFontTx/>
              <a:buChar char="•"/>
              <a:defRPr/>
            </a:pPr>
            <a:r>
              <a:rPr lang="en-US" altLang="zh-TW" sz="2400" dirty="0">
                <a:solidFill>
                  <a:srgbClr val="5F5F5F"/>
                </a:solidFill>
                <a:ea typeface="新細明體" panose="02020500000000000000" pitchFamily="18" charset="-120"/>
              </a:rPr>
              <a:t>3. </a:t>
            </a:r>
            <a:r>
              <a:rPr lang="zh-TW" altLang="en-US" sz="2400" dirty="0">
                <a:solidFill>
                  <a:srgbClr val="5F5F5F"/>
                </a:solidFill>
                <a:ea typeface="新細明體" panose="02020500000000000000" pitchFamily="18" charset="-120"/>
              </a:rPr>
              <a:t>配件</a:t>
            </a:r>
            <a:endParaRPr lang="en-US" altLang="zh-TW" sz="2400" dirty="0">
              <a:solidFill>
                <a:srgbClr val="5F5F5F"/>
              </a:solidFill>
              <a:ea typeface="新細明體" panose="02020500000000000000" pitchFamily="18" charset="-120"/>
            </a:endParaRPr>
          </a:p>
          <a:p>
            <a:pPr marL="0" indent="0">
              <a:defRPr/>
            </a:pPr>
            <a:endParaRPr lang="en-US" altLang="zh-TW" sz="2400" dirty="0">
              <a:solidFill>
                <a:srgbClr val="5F5F5F"/>
              </a:solidFill>
            </a:endParaRPr>
          </a:p>
          <a:p>
            <a:pPr eaLnBrk="1" hangingPunct="1">
              <a:buFontTx/>
              <a:buChar char="•"/>
              <a:defRPr/>
            </a:pPr>
            <a:endParaRPr lang="en-US" altLang="zh-TW" sz="2400" dirty="0">
              <a:solidFill>
                <a:srgbClr val="5F5F5F"/>
              </a:solidFill>
              <a:ea typeface="新細明體" panose="02020500000000000000" pitchFamily="18" charset="-120"/>
            </a:endParaRPr>
          </a:p>
          <a:p>
            <a:pPr eaLnBrk="1" hangingPunct="1">
              <a:defRPr/>
            </a:pPr>
            <a:endParaRPr lang="en-US" altLang="zh-TW" sz="2400" dirty="0">
              <a:solidFill>
                <a:srgbClr val="5F5F5F"/>
              </a:solidFill>
              <a:ea typeface="新細明體" panose="02020500000000000000" pitchFamily="18" charset="-120"/>
            </a:endParaRPr>
          </a:p>
          <a:p>
            <a:pPr marL="0" indent="0">
              <a:defRPr/>
            </a:pPr>
            <a:endParaRPr lang="en-US" altLang="zh-TW" sz="2400" dirty="0">
              <a:solidFill>
                <a:srgbClr val="52617A"/>
              </a:solidFill>
              <a:ea typeface="新細明體" panose="02020500000000000000" pitchFamily="18" charset="-120"/>
            </a:endParaRPr>
          </a:p>
          <a:p>
            <a:pPr eaLnBrk="1" hangingPunct="1">
              <a:buFontTx/>
              <a:buChar char="•"/>
              <a:defRPr/>
            </a:pPr>
            <a:endParaRPr lang="en-US" altLang="zh-TW" sz="2400" dirty="0">
              <a:solidFill>
                <a:srgbClr val="5F5F5F"/>
              </a:solidFill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7461492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>
            <a:extLst>
              <a:ext uri="{FF2B5EF4-FFF2-40B4-BE49-F238E27FC236}">
                <a16:creationId xmlns:a16="http://schemas.microsoft.com/office/drawing/2014/main" id="{5D6D3FEC-CE36-4D7D-A52F-2DC4AE3BCF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66875" y="1993900"/>
            <a:ext cx="6400800" cy="4027488"/>
          </a:xfrm>
          <a:prstGeom prst="rect">
            <a:avLst/>
          </a:prstGeom>
          <a:noFill/>
          <a:ln w="9525">
            <a:solidFill>
              <a:srgbClr val="CC0000"/>
            </a:solidFill>
            <a:miter lim="800000"/>
            <a:headEnd/>
            <a:tailEnd/>
          </a:ln>
        </p:spPr>
        <p:txBody>
          <a:bodyPr/>
          <a:lstStyle>
            <a:lvl1pPr marL="342900" indent="-3429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defRPr/>
            </a:pPr>
            <a:r>
              <a:rPr lang="en-US" altLang="zh-TW" sz="2400" dirty="0">
                <a:solidFill>
                  <a:srgbClr val="5F5F5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HYGROLOG-HL-NT</a:t>
            </a:r>
            <a:r>
              <a:rPr lang="zh-TW" altLang="en-US" sz="2400" dirty="0">
                <a:solidFill>
                  <a:srgbClr val="5F5F5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400" dirty="0">
                <a:solidFill>
                  <a:srgbClr val="5F5F5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DATA LOGGER</a:t>
            </a:r>
            <a:endParaRPr lang="en-US" altLang="zh-TW" sz="2400" b="0" dirty="0">
              <a:solidFill>
                <a:srgbClr val="4D4D4D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pPr>
              <a:spcBef>
                <a:spcPct val="20000"/>
              </a:spcBef>
              <a:defRPr/>
            </a:pPr>
            <a:r>
              <a:rPr lang="zh-TW" altLang="en-US" sz="2400" dirty="0">
                <a:solidFill>
                  <a:srgbClr val="5F5F5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適用於無塵室，儲藏室，伺服器機房，生產區，住宅和辦公室，航運等溫溼度量測</a:t>
            </a:r>
            <a:endParaRPr lang="en-US" altLang="zh-TW" sz="2400" dirty="0">
              <a:solidFill>
                <a:srgbClr val="5F5F5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 eaLnBrk="1" hangingPunct="1">
              <a:spcBef>
                <a:spcPct val="20000"/>
              </a:spcBef>
              <a:defRPr/>
            </a:pPr>
            <a:endParaRPr lang="en-US" altLang="zh-TW" sz="2400" b="0" dirty="0">
              <a:solidFill>
                <a:srgbClr val="4D4D4D"/>
              </a:solidFill>
              <a:ea typeface="新細明體" panose="02020500000000000000" pitchFamily="18" charset="-120"/>
            </a:endParaRPr>
          </a:p>
          <a:p>
            <a:pPr marL="0" indent="0" eaLnBrk="1" hangingPunct="1">
              <a:spcBef>
                <a:spcPct val="20000"/>
              </a:spcBef>
              <a:defRPr/>
            </a:pPr>
            <a:r>
              <a:rPr lang="zh-TW" altLang="en-US" sz="2400" b="0" dirty="0">
                <a:solidFill>
                  <a:srgbClr val="4D4D4D"/>
                </a:solidFill>
                <a:ea typeface="新細明體" panose="02020500000000000000" pitchFamily="18" charset="-120"/>
                <a:cs typeface="Arial" panose="020B0604020202020204" pitchFamily="34" charset="0"/>
              </a:rPr>
              <a:t>量測範圍為隨著搭配的探棒不同最高可達</a:t>
            </a:r>
            <a:endParaRPr lang="en-US" altLang="zh-TW" sz="2400" b="0" dirty="0">
              <a:solidFill>
                <a:srgbClr val="4D4D4D"/>
              </a:solidFill>
              <a:ea typeface="新細明體" panose="02020500000000000000" pitchFamily="18" charset="-120"/>
              <a:cs typeface="Arial" panose="020B0604020202020204" pitchFamily="34" charset="0"/>
            </a:endParaRPr>
          </a:p>
          <a:p>
            <a:pPr marL="0" indent="0" eaLnBrk="1" hangingPunct="1">
              <a:spcBef>
                <a:spcPct val="20000"/>
              </a:spcBef>
              <a:defRPr/>
            </a:pPr>
            <a:r>
              <a:rPr lang="en-US" altLang="zh-TW" sz="2400" b="0" dirty="0">
                <a:solidFill>
                  <a:srgbClr val="FF0000"/>
                </a:solidFill>
                <a:ea typeface="新細明體" panose="02020500000000000000" pitchFamily="18" charset="-120"/>
                <a:cs typeface="Arial" panose="020B0604020202020204" pitchFamily="34" charset="0"/>
              </a:rPr>
              <a:t>0</a:t>
            </a:r>
            <a:r>
              <a:rPr lang="zh-TW" altLang="en-US" sz="2400" b="0" dirty="0">
                <a:solidFill>
                  <a:srgbClr val="FF0000"/>
                </a:solidFill>
                <a:ea typeface="新細明體" panose="02020500000000000000" pitchFamily="18" charset="-120"/>
                <a:cs typeface="Arial" panose="020B0604020202020204" pitchFamily="34" charset="0"/>
              </a:rPr>
              <a:t>至</a:t>
            </a:r>
            <a:r>
              <a:rPr lang="en-US" altLang="zh-TW" sz="2400" b="0" dirty="0">
                <a:solidFill>
                  <a:srgbClr val="FF0000"/>
                </a:solidFill>
                <a:ea typeface="新細明體" panose="02020500000000000000" pitchFamily="18" charset="-120"/>
                <a:cs typeface="Arial" panose="020B0604020202020204" pitchFamily="34" charset="0"/>
              </a:rPr>
              <a:t>100</a:t>
            </a:r>
            <a:r>
              <a:rPr lang="zh-TW" altLang="en-US" sz="2400" b="0" dirty="0">
                <a:solidFill>
                  <a:srgbClr val="FF0000"/>
                </a:solidFill>
                <a:ea typeface="新細明體" panose="02020500000000000000" pitchFamily="18" charset="-120"/>
                <a:cs typeface="Arial" panose="020B0604020202020204" pitchFamily="34" charset="0"/>
              </a:rPr>
              <a:t>％</a:t>
            </a:r>
            <a:r>
              <a:rPr lang="en-US" altLang="zh-TW" sz="2400" b="0" dirty="0">
                <a:solidFill>
                  <a:srgbClr val="FF0000"/>
                </a:solidFill>
                <a:ea typeface="新細明體" panose="02020500000000000000" pitchFamily="18" charset="-120"/>
                <a:cs typeface="Arial" panose="020B0604020202020204" pitchFamily="34" charset="0"/>
              </a:rPr>
              <a:t>RH</a:t>
            </a:r>
            <a:r>
              <a:rPr lang="zh-TW" altLang="en-US" sz="2400" b="0" dirty="0">
                <a:solidFill>
                  <a:srgbClr val="4D4D4D"/>
                </a:solidFill>
                <a:ea typeface="新細明體" panose="02020500000000000000" pitchFamily="18" charset="-120"/>
                <a:cs typeface="Arial" panose="020B0604020202020204" pitchFamily="34" charset="0"/>
              </a:rPr>
              <a:t>和</a:t>
            </a:r>
            <a:r>
              <a:rPr lang="en-US" altLang="zh-TW" sz="2400" b="0" dirty="0">
                <a:solidFill>
                  <a:srgbClr val="FF0000"/>
                </a:solidFill>
                <a:ea typeface="新細明體" panose="02020500000000000000" pitchFamily="18" charset="-120"/>
                <a:cs typeface="Arial" panose="020B0604020202020204" pitchFamily="34" charset="0"/>
              </a:rPr>
              <a:t>-100</a:t>
            </a:r>
            <a:r>
              <a:rPr lang="zh-TW" altLang="en-US" sz="2400" b="0" dirty="0">
                <a:solidFill>
                  <a:srgbClr val="FF0000"/>
                </a:solidFill>
                <a:ea typeface="新細明體" panose="02020500000000000000" pitchFamily="18" charset="-120"/>
                <a:cs typeface="Arial" panose="020B0604020202020204" pitchFamily="34" charset="0"/>
              </a:rPr>
              <a:t>至</a:t>
            </a:r>
            <a:r>
              <a:rPr lang="en-US" altLang="zh-TW" sz="2400" b="0" dirty="0">
                <a:solidFill>
                  <a:srgbClr val="FF0000"/>
                </a:solidFill>
                <a:ea typeface="新細明體" panose="02020500000000000000" pitchFamily="18" charset="-120"/>
                <a:cs typeface="Arial" panose="020B0604020202020204" pitchFamily="34" charset="0"/>
              </a:rPr>
              <a:t>200 ℃</a:t>
            </a:r>
          </a:p>
          <a:p>
            <a:pPr marL="0" indent="0" eaLnBrk="1" hangingPunct="1">
              <a:spcBef>
                <a:spcPct val="20000"/>
              </a:spcBef>
              <a:defRPr/>
            </a:pPr>
            <a:endParaRPr lang="en-US" altLang="zh-TW" sz="2400" b="0" dirty="0">
              <a:solidFill>
                <a:srgbClr val="FF0000"/>
              </a:solidFill>
              <a:ea typeface="新細明體" panose="02020500000000000000" pitchFamily="18" charset="-120"/>
              <a:cs typeface="Arial" panose="020B0604020202020204" pitchFamily="34" charset="0"/>
            </a:endParaRPr>
          </a:p>
          <a:p>
            <a:pPr marL="0" indent="0" eaLnBrk="1" hangingPunct="1">
              <a:spcBef>
                <a:spcPct val="20000"/>
              </a:spcBef>
              <a:defRPr/>
            </a:pPr>
            <a:r>
              <a:rPr lang="zh-TW" altLang="en-US" sz="2400" b="0" dirty="0">
                <a:solidFill>
                  <a:srgbClr val="FF0000"/>
                </a:solidFill>
                <a:ea typeface="新細明體" panose="02020500000000000000" pitchFamily="18" charset="-120"/>
              </a:rPr>
              <a:t>                         </a:t>
            </a:r>
            <a:endParaRPr lang="en-US" altLang="zh-TW" sz="2400" dirty="0">
              <a:solidFill>
                <a:srgbClr val="FF0000"/>
              </a:solidFill>
              <a:ea typeface="新細明體" panose="02020500000000000000" pitchFamily="18" charset="-12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590C286-76FE-49CE-8F04-4A6A768158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819150"/>
            <a:ext cx="9144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zh-TW" sz="3200" dirty="0">
                <a:solidFill>
                  <a:srgbClr val="777777"/>
                </a:solidFill>
                <a:ea typeface="新細明體" panose="02020500000000000000" pitchFamily="18" charset="-120"/>
              </a:rPr>
              <a:t>1.</a:t>
            </a:r>
            <a:r>
              <a:rPr lang="en-US" altLang="zh-TW" sz="3200" dirty="0">
                <a:solidFill>
                  <a:srgbClr val="CC0000"/>
                </a:solidFill>
                <a:ea typeface="新細明體" panose="02020500000000000000" pitchFamily="18" charset="-120"/>
              </a:rPr>
              <a:t> </a:t>
            </a:r>
            <a:r>
              <a:rPr lang="en-US" altLang="zh-TW" sz="3200" dirty="0">
                <a:solidFill>
                  <a:srgbClr val="5F5F5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HYGROLOG-HL-NT</a:t>
            </a:r>
            <a:r>
              <a:rPr lang="zh-TW" altLang="en-US" sz="3200" b="0" dirty="0">
                <a:solidFill>
                  <a:srgbClr val="777777"/>
                </a:solidFill>
                <a:ea typeface="新細明體" panose="02020500000000000000" pitchFamily="18" charset="-120"/>
              </a:rPr>
              <a:t>簡介</a:t>
            </a:r>
            <a:endParaRPr lang="en-US" altLang="zh-TW" sz="3200" dirty="0">
              <a:solidFill>
                <a:srgbClr val="777777"/>
              </a:solidFill>
              <a:ea typeface="新細明體" panose="02020500000000000000" pitchFamily="18" charset="-120"/>
            </a:endParaRPr>
          </a:p>
        </p:txBody>
      </p:sp>
      <p:pic>
        <p:nvPicPr>
          <p:cNvPr id="5" name="圖片 4" descr="一張含有 梳妝, 化妝品 的圖片&#10;&#10;自動產生的描述">
            <a:extLst>
              <a:ext uri="{FF2B5EF4-FFF2-40B4-BE49-F238E27FC236}">
                <a16:creationId xmlns:a16="http://schemas.microsoft.com/office/drawing/2014/main" id="{14CB7984-D649-4F55-8C46-84DBF0E7E87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9553" y="4694458"/>
            <a:ext cx="1549490" cy="118490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圖片 6" descr="一張含有 梳妝 的圖片&#10;&#10;自動產生的描述">
            <a:extLst>
              <a:ext uri="{FF2B5EF4-FFF2-40B4-BE49-F238E27FC236}">
                <a16:creationId xmlns:a16="http://schemas.microsoft.com/office/drawing/2014/main" id="{C0F006B1-5C78-4D93-987A-E840BBF1232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01721" y="4685039"/>
            <a:ext cx="1549490" cy="118490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A7289327-191A-4BAD-833E-471DD2E073F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93889" y="4694458"/>
            <a:ext cx="1549490" cy="118490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6408402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E861186E-658D-42FE-A3BA-8ACCE6947F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819150"/>
            <a:ext cx="9144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zh-TW" sz="3200" dirty="0">
                <a:solidFill>
                  <a:srgbClr val="777777"/>
                </a:solidFill>
                <a:ea typeface="新細明體" panose="02020500000000000000" pitchFamily="18" charset="-120"/>
              </a:rPr>
              <a:t>1.</a:t>
            </a:r>
            <a:r>
              <a:rPr lang="en-US" altLang="zh-TW" sz="3200" dirty="0">
                <a:solidFill>
                  <a:srgbClr val="CC0000"/>
                </a:solidFill>
                <a:ea typeface="新細明體" panose="02020500000000000000" pitchFamily="18" charset="-120"/>
              </a:rPr>
              <a:t> </a:t>
            </a:r>
            <a:r>
              <a:rPr lang="en-US" altLang="zh-TW" sz="3200" dirty="0">
                <a:solidFill>
                  <a:srgbClr val="5F5F5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HYGROLOG-HL-NT</a:t>
            </a:r>
            <a:r>
              <a:rPr lang="zh-TW" altLang="en-US" sz="3200" b="0" dirty="0">
                <a:solidFill>
                  <a:srgbClr val="777777"/>
                </a:solidFill>
                <a:ea typeface="新細明體" panose="02020500000000000000" pitchFamily="18" charset="-120"/>
              </a:rPr>
              <a:t>簡介</a:t>
            </a:r>
            <a:endParaRPr lang="en-US" altLang="zh-TW" sz="3200" dirty="0">
              <a:solidFill>
                <a:srgbClr val="777777"/>
              </a:solidFill>
              <a:ea typeface="新細明體" panose="02020500000000000000" pitchFamily="18" charset="-120"/>
            </a:endParaRPr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3B848B0B-3E7A-483C-9A40-0463C24164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66875" y="1993900"/>
            <a:ext cx="6400800" cy="4027488"/>
          </a:xfrm>
          <a:prstGeom prst="rect">
            <a:avLst/>
          </a:prstGeom>
          <a:noFill/>
          <a:ln w="9525">
            <a:solidFill>
              <a:srgbClr val="CC0000"/>
            </a:solidFill>
            <a:miter lim="800000"/>
            <a:headEnd/>
            <a:tailEnd/>
          </a:ln>
        </p:spPr>
        <p:txBody>
          <a:bodyPr/>
          <a:lstStyle>
            <a:lvl1pPr marL="342900" indent="-3429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defRPr/>
            </a:pPr>
            <a:r>
              <a:rPr lang="zh-TW" altLang="en-US" sz="2400" dirty="0">
                <a:solidFill>
                  <a:srgbClr val="5F5F5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特色</a:t>
            </a:r>
            <a:r>
              <a:rPr lang="en-US" altLang="zh-TW" sz="2400" dirty="0">
                <a:solidFill>
                  <a:srgbClr val="5F5F5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</a:p>
          <a:p>
            <a:pPr>
              <a:spcBef>
                <a:spcPct val="20000"/>
              </a:spcBef>
              <a:defRPr/>
            </a:pPr>
            <a:r>
              <a:rPr lang="en-US" altLang="zh-TW" sz="2400" dirty="0">
                <a:solidFill>
                  <a:srgbClr val="5F5F5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en-US" sz="2400" dirty="0">
                <a:solidFill>
                  <a:srgbClr val="5F5F5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內建時鐘，每個測量值附帶時間戳記</a:t>
            </a:r>
            <a:endParaRPr lang="en-US" altLang="zh-TW" sz="2400" dirty="0">
              <a:solidFill>
                <a:srgbClr val="5F5F5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Bef>
                <a:spcPct val="20000"/>
              </a:spcBef>
              <a:defRPr/>
            </a:pPr>
            <a:r>
              <a:rPr lang="en-US" altLang="zh-TW" sz="2400" dirty="0">
                <a:solidFill>
                  <a:srgbClr val="5F5F5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en-US" sz="2400" dirty="0">
                <a:solidFill>
                  <a:srgbClr val="5F5F5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可自由選擇的記錄間隔，</a:t>
            </a:r>
            <a:r>
              <a:rPr lang="en-US" altLang="zh-TW" sz="2400" dirty="0">
                <a:solidFill>
                  <a:srgbClr val="5F5F5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</a:t>
            </a:r>
            <a:r>
              <a:rPr lang="zh-TW" altLang="en-US" sz="2400" dirty="0">
                <a:solidFill>
                  <a:srgbClr val="5F5F5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秒</a:t>
            </a:r>
            <a:r>
              <a:rPr lang="en-US" altLang="zh-TW" sz="2400" dirty="0">
                <a:solidFill>
                  <a:srgbClr val="5F5F5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... 24</a:t>
            </a:r>
            <a:r>
              <a:rPr lang="zh-TW" altLang="en-US" sz="2400" dirty="0">
                <a:solidFill>
                  <a:srgbClr val="5F5F5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小時</a:t>
            </a:r>
            <a:endParaRPr lang="en-US" altLang="zh-TW" sz="2400" dirty="0">
              <a:solidFill>
                <a:srgbClr val="5F5F5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Bef>
                <a:spcPct val="20000"/>
              </a:spcBef>
              <a:defRPr/>
            </a:pPr>
            <a:r>
              <a:rPr lang="en-US" altLang="zh-TW" sz="2400" dirty="0">
                <a:solidFill>
                  <a:srgbClr val="5F5F5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3.</a:t>
            </a:r>
            <a:r>
              <a:rPr lang="zh-TW" altLang="en-US" sz="2400" dirty="0">
                <a:solidFill>
                  <a:srgbClr val="5F5F5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使用</a:t>
            </a:r>
            <a:r>
              <a:rPr lang="en-US" altLang="zh-TW" sz="2400" dirty="0">
                <a:solidFill>
                  <a:srgbClr val="5F5F5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MB</a:t>
            </a:r>
            <a:r>
              <a:rPr lang="zh-TW" altLang="en-US" sz="2400" dirty="0">
                <a:solidFill>
                  <a:srgbClr val="5F5F5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卡儲存數據</a:t>
            </a:r>
            <a:r>
              <a:rPr lang="en-US" altLang="zh-TW" sz="2400" dirty="0">
                <a:solidFill>
                  <a:srgbClr val="5F5F5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400" dirty="0">
                <a:solidFill>
                  <a:srgbClr val="5F5F5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附</a:t>
            </a:r>
            <a:r>
              <a:rPr lang="en-US" altLang="zh-TW" sz="2400" dirty="0">
                <a:solidFill>
                  <a:srgbClr val="5F5F5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MB</a:t>
            </a:r>
            <a:r>
              <a:rPr lang="zh-TW" altLang="en-US" sz="2400" dirty="0">
                <a:solidFill>
                  <a:srgbClr val="5F5F5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卡</a:t>
            </a:r>
            <a:r>
              <a:rPr lang="en-US" altLang="zh-TW" sz="2400" dirty="0">
                <a:solidFill>
                  <a:srgbClr val="5F5F5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>
              <a:spcBef>
                <a:spcPct val="20000"/>
              </a:spcBef>
              <a:defRPr/>
            </a:pPr>
            <a:r>
              <a:rPr lang="en-US" altLang="zh-TW" sz="2400" dirty="0">
                <a:solidFill>
                  <a:srgbClr val="5F5F5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4.</a:t>
            </a:r>
            <a:r>
              <a:rPr lang="zh-TW" altLang="en-US" sz="2400" dirty="0">
                <a:solidFill>
                  <a:srgbClr val="5F5F5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可對探棒進行單點校正</a:t>
            </a:r>
            <a:endParaRPr lang="en-US" altLang="zh-TW" sz="2400" dirty="0">
              <a:solidFill>
                <a:srgbClr val="5F5F5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Bef>
                <a:spcPct val="20000"/>
              </a:spcBef>
              <a:defRPr/>
            </a:pPr>
            <a:r>
              <a:rPr lang="en-US" altLang="zh-TW" sz="2400" dirty="0">
                <a:solidFill>
                  <a:srgbClr val="5F5F5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5.</a:t>
            </a:r>
            <a:r>
              <a:rPr lang="zh-TW" altLang="en-US" sz="2400" dirty="0">
                <a:solidFill>
                  <a:srgbClr val="5F5F5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電源：</a:t>
            </a:r>
            <a:r>
              <a:rPr lang="en-US" altLang="zh-TW" sz="2400" dirty="0">
                <a:solidFill>
                  <a:srgbClr val="5F5F5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9 V</a:t>
            </a:r>
            <a:r>
              <a:rPr lang="zh-TW" altLang="en-US" sz="2400" dirty="0">
                <a:solidFill>
                  <a:srgbClr val="5F5F5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鹼性電池</a:t>
            </a:r>
            <a:r>
              <a:rPr lang="en-US" altLang="zh-TW" sz="2400" dirty="0">
                <a:solidFill>
                  <a:srgbClr val="5F5F5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400" dirty="0">
                <a:solidFill>
                  <a:srgbClr val="5F5F5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也可搭配底座供電</a:t>
            </a:r>
            <a:r>
              <a:rPr lang="en-US" altLang="zh-TW" sz="2400" dirty="0">
                <a:solidFill>
                  <a:srgbClr val="5F5F5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400" dirty="0">
                <a:solidFill>
                  <a:srgbClr val="5F5F5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 </a:t>
            </a:r>
            <a:endParaRPr lang="en-US" altLang="zh-TW" sz="2400" dirty="0">
              <a:solidFill>
                <a:srgbClr val="5F5F5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Bef>
                <a:spcPct val="20000"/>
              </a:spcBef>
              <a:defRPr/>
            </a:pPr>
            <a:r>
              <a:rPr lang="en-US" altLang="zh-TW" sz="2400" dirty="0">
                <a:solidFill>
                  <a:srgbClr val="5F5F5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6.</a:t>
            </a:r>
            <a:r>
              <a:rPr lang="zh-TW" altLang="en-US" sz="2400" dirty="0">
                <a:solidFill>
                  <a:srgbClr val="5F5F5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可通過專用底座連接</a:t>
            </a:r>
            <a:r>
              <a:rPr lang="en-US" altLang="zh-TW" sz="2400" dirty="0">
                <a:solidFill>
                  <a:srgbClr val="5F5F5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PC(</a:t>
            </a:r>
            <a:r>
              <a:rPr lang="zh-TW" altLang="en-US" sz="2400" dirty="0">
                <a:solidFill>
                  <a:srgbClr val="5F5F5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搭配原廠軟體讀取</a:t>
            </a:r>
            <a:r>
              <a:rPr lang="en-US" altLang="zh-TW" sz="2400" dirty="0">
                <a:solidFill>
                  <a:srgbClr val="5F5F5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>
              <a:spcBef>
                <a:spcPct val="20000"/>
              </a:spcBef>
              <a:defRPr/>
            </a:pPr>
            <a:r>
              <a:rPr lang="en-US" altLang="zh-TW" sz="2400" dirty="0">
                <a:solidFill>
                  <a:srgbClr val="5F5F5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7.</a:t>
            </a:r>
            <a:r>
              <a:rPr lang="zh-TW" altLang="en-US" sz="2400" dirty="0">
                <a:solidFill>
                  <a:srgbClr val="5F5F5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聲音和閃光警報器</a:t>
            </a:r>
            <a:endParaRPr lang="en-US" altLang="zh-TW" sz="2400" dirty="0">
              <a:solidFill>
                <a:srgbClr val="5F5F5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Bef>
                <a:spcPct val="20000"/>
              </a:spcBef>
              <a:defRPr/>
            </a:pPr>
            <a:r>
              <a:rPr lang="en-US" altLang="zh-TW" sz="2400" dirty="0">
                <a:solidFill>
                  <a:srgbClr val="5F5F5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8.IP40</a:t>
            </a:r>
          </a:p>
          <a:p>
            <a:pPr marL="0" indent="0" eaLnBrk="1" hangingPunct="1">
              <a:spcBef>
                <a:spcPct val="20000"/>
              </a:spcBef>
              <a:defRPr/>
            </a:pPr>
            <a:endParaRPr lang="en-US" altLang="zh-TW" sz="2400" b="0" dirty="0">
              <a:solidFill>
                <a:srgbClr val="FF0000"/>
              </a:solidFill>
              <a:ea typeface="新細明體" panose="02020500000000000000" pitchFamily="18" charset="-120"/>
              <a:cs typeface="Arial" panose="020B0604020202020204" pitchFamily="34" charset="0"/>
            </a:endParaRPr>
          </a:p>
          <a:p>
            <a:pPr marL="0" indent="0" eaLnBrk="1" hangingPunct="1">
              <a:spcBef>
                <a:spcPct val="20000"/>
              </a:spcBef>
              <a:defRPr/>
            </a:pPr>
            <a:r>
              <a:rPr lang="zh-TW" altLang="en-US" sz="2400" b="0" dirty="0">
                <a:solidFill>
                  <a:srgbClr val="FF0000"/>
                </a:solidFill>
                <a:ea typeface="新細明體" panose="02020500000000000000" pitchFamily="18" charset="-120"/>
              </a:rPr>
              <a:t>                         </a:t>
            </a:r>
            <a:endParaRPr lang="en-US" altLang="zh-TW" sz="2400" dirty="0">
              <a:solidFill>
                <a:srgbClr val="FF0000"/>
              </a:solidFill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7761701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版面配置區 2">
            <a:extLst>
              <a:ext uri="{FF2B5EF4-FFF2-40B4-BE49-F238E27FC236}">
                <a16:creationId xmlns:a16="http://schemas.microsoft.com/office/drawing/2014/main" id="{5DF4ED2C-3E1A-41D1-A075-085C5D0A7282}"/>
              </a:ext>
            </a:extLst>
          </p:cNvPr>
          <p:cNvSpPr txBox="1">
            <a:spLocks/>
          </p:cNvSpPr>
          <p:nvPr/>
        </p:nvSpPr>
        <p:spPr>
          <a:xfrm>
            <a:off x="629842" y="1681163"/>
            <a:ext cx="3868340" cy="82391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TW" dirty="0">
                <a:solidFill>
                  <a:srgbClr val="5F5F5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HL-NT2</a:t>
            </a:r>
            <a:endParaRPr lang="zh-TW" altLang="en-US" dirty="0"/>
          </a:p>
        </p:txBody>
      </p:sp>
      <p:sp>
        <p:nvSpPr>
          <p:cNvPr id="3" name="文字版面配置區 4">
            <a:extLst>
              <a:ext uri="{FF2B5EF4-FFF2-40B4-BE49-F238E27FC236}">
                <a16:creationId xmlns:a16="http://schemas.microsoft.com/office/drawing/2014/main" id="{4624AE98-526B-4164-A920-E561695CE8A0}"/>
              </a:ext>
            </a:extLst>
          </p:cNvPr>
          <p:cNvSpPr txBox="1">
            <a:spLocks/>
          </p:cNvSpPr>
          <p:nvPr/>
        </p:nvSpPr>
        <p:spPr>
          <a:xfrm>
            <a:off x="4629150" y="1681163"/>
            <a:ext cx="3887391" cy="82391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TW">
                <a:solidFill>
                  <a:srgbClr val="5F5F5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HL-NT3</a:t>
            </a:r>
            <a:r>
              <a:rPr lang="en-US" altLang="zh-TW"/>
              <a:t> </a:t>
            </a:r>
            <a:endParaRPr lang="zh-TW" altLang="en-US" dirty="0"/>
          </a:p>
        </p:txBody>
      </p:sp>
      <p:pic>
        <p:nvPicPr>
          <p:cNvPr id="4" name="內容版面配置區 8" descr="一張含有 室內, 監視器, 坐 的圖片&#10;&#10;自動產生的描述">
            <a:extLst>
              <a:ext uri="{FF2B5EF4-FFF2-40B4-BE49-F238E27FC236}">
                <a16:creationId xmlns:a16="http://schemas.microsoft.com/office/drawing/2014/main" id="{CC3FC955-F8BF-421D-9D75-0C5C3EEDB43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71557" y="2204383"/>
            <a:ext cx="2469825" cy="3520892"/>
          </a:xfrm>
          <a:prstGeom prst="rect">
            <a:avLst/>
          </a:prstGeom>
        </p:spPr>
      </p:pic>
      <p:pic>
        <p:nvPicPr>
          <p:cNvPr id="5" name="內容版面配置區 10" descr="一張含有 室內, 監視器, 物件 的圖片&#10;&#10;自動產生的描述">
            <a:extLst>
              <a:ext uri="{FF2B5EF4-FFF2-40B4-BE49-F238E27FC236}">
                <a16:creationId xmlns:a16="http://schemas.microsoft.com/office/drawing/2014/main" id="{4C714C6D-4664-465D-8E69-95AE916A723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67012" y="2204383"/>
            <a:ext cx="2349797" cy="3520891"/>
          </a:xfrm>
          <a:prstGeom prst="rect">
            <a:avLst/>
          </a:prstGeom>
        </p:spPr>
      </p:pic>
      <p:sp>
        <p:nvSpPr>
          <p:cNvPr id="6" name="Rectangle 2">
            <a:extLst>
              <a:ext uri="{FF2B5EF4-FFF2-40B4-BE49-F238E27FC236}">
                <a16:creationId xmlns:a16="http://schemas.microsoft.com/office/drawing/2014/main" id="{041544EC-D985-4BD7-965C-F48347747E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819150"/>
            <a:ext cx="9144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zh-TW" sz="3200" dirty="0">
                <a:solidFill>
                  <a:srgbClr val="777777"/>
                </a:solidFill>
                <a:ea typeface="新細明體" panose="02020500000000000000" pitchFamily="18" charset="-120"/>
              </a:rPr>
              <a:t>1.</a:t>
            </a:r>
            <a:r>
              <a:rPr lang="en-US" altLang="zh-TW" sz="3200" dirty="0">
                <a:solidFill>
                  <a:srgbClr val="CC0000"/>
                </a:solidFill>
                <a:ea typeface="新細明體" panose="02020500000000000000" pitchFamily="18" charset="-120"/>
              </a:rPr>
              <a:t> </a:t>
            </a:r>
            <a:r>
              <a:rPr lang="en-US" altLang="zh-TW" sz="3200" dirty="0">
                <a:solidFill>
                  <a:srgbClr val="5F5F5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HYGROLOG-HL-NT</a:t>
            </a:r>
            <a:r>
              <a:rPr lang="zh-TW" altLang="en-US" sz="3200" b="0" dirty="0">
                <a:solidFill>
                  <a:srgbClr val="777777"/>
                </a:solidFill>
                <a:ea typeface="新細明體" panose="02020500000000000000" pitchFamily="18" charset="-120"/>
              </a:rPr>
              <a:t>簡介</a:t>
            </a:r>
            <a:endParaRPr lang="en-US" altLang="zh-TW" sz="3200" dirty="0">
              <a:solidFill>
                <a:srgbClr val="777777"/>
              </a:solidFill>
              <a:ea typeface="新細明體" panose="02020500000000000000" pitchFamily="18" charset="-120"/>
            </a:endParaRP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4170917B-1370-40F0-944E-896631E4358A}"/>
              </a:ext>
            </a:extLst>
          </p:cNvPr>
          <p:cNvSpPr txBox="1"/>
          <p:nvPr/>
        </p:nvSpPr>
        <p:spPr>
          <a:xfrm>
            <a:off x="3965944" y="1681163"/>
            <a:ext cx="13503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>
                <a:solidFill>
                  <a:srgbClr val="5F5F5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VS</a:t>
            </a:r>
            <a:endParaRPr lang="zh-TW" altLang="en-US" sz="2800" dirty="0">
              <a:solidFill>
                <a:srgbClr val="5F5F5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1B59F7F5-FF87-4265-B19A-0CCA27BA5FC2}"/>
              </a:ext>
            </a:extLst>
          </p:cNvPr>
          <p:cNvSpPr txBox="1"/>
          <p:nvPr/>
        </p:nvSpPr>
        <p:spPr>
          <a:xfrm>
            <a:off x="1373512" y="5725274"/>
            <a:ext cx="24989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dirty="0"/>
              <a:t>接一個輸入</a:t>
            </a:r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9E114F7F-FC93-4141-8E06-0D3319A8FD7C}"/>
              </a:ext>
            </a:extLst>
          </p:cNvPr>
          <p:cNvSpPr txBox="1"/>
          <p:nvPr/>
        </p:nvSpPr>
        <p:spPr>
          <a:xfrm>
            <a:off x="5323379" y="5725274"/>
            <a:ext cx="24989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dirty="0"/>
              <a:t>接三個輸入</a:t>
            </a:r>
          </a:p>
        </p:txBody>
      </p:sp>
    </p:spTree>
    <p:extLst>
      <p:ext uri="{BB962C8B-B14F-4D97-AF65-F5344CB8AC3E}">
        <p14:creationId xmlns:p14="http://schemas.microsoft.com/office/powerpoint/2010/main" val="12661231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內容版面配置區 10" descr="一張含有 室內, 監視器, 物件 的圖片&#10;&#10;自動產生的描述">
            <a:extLst>
              <a:ext uri="{FF2B5EF4-FFF2-40B4-BE49-F238E27FC236}">
                <a16:creationId xmlns:a16="http://schemas.microsoft.com/office/drawing/2014/main" id="{BE4C2B33-E931-4665-88D9-9A0E7BE8F41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398588"/>
            <a:ext cx="3764207" cy="5640216"/>
          </a:xfrm>
          <a:prstGeom prst="rect">
            <a:avLst/>
          </a:prstGeom>
        </p:spPr>
      </p:pic>
      <p:pic>
        <p:nvPicPr>
          <p:cNvPr id="4" name="圖片 3">
            <a:extLst>
              <a:ext uri="{FF2B5EF4-FFF2-40B4-BE49-F238E27FC236}">
                <a16:creationId xmlns:a16="http://schemas.microsoft.com/office/drawing/2014/main" id="{82529756-CD10-4CDA-A5E9-481AD99E20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64207" y="1609725"/>
            <a:ext cx="4819650" cy="3638550"/>
          </a:xfrm>
          <a:prstGeom prst="rect">
            <a:avLst/>
          </a:prstGeom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08349D94-8208-4FEB-80D4-47100EE8E7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819150"/>
            <a:ext cx="9144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zh-TW" sz="3200" dirty="0">
                <a:solidFill>
                  <a:srgbClr val="777777"/>
                </a:solidFill>
                <a:ea typeface="新細明體" panose="02020500000000000000" pitchFamily="18" charset="-120"/>
              </a:rPr>
              <a:t>1.1</a:t>
            </a:r>
            <a:r>
              <a:rPr lang="en-US" altLang="zh-TW" sz="3200" dirty="0">
                <a:solidFill>
                  <a:srgbClr val="CC0000"/>
                </a:solidFill>
                <a:ea typeface="新細明體" panose="02020500000000000000" pitchFamily="18" charset="-120"/>
              </a:rPr>
              <a:t> </a:t>
            </a:r>
            <a:r>
              <a:rPr lang="en-US" altLang="zh-TW" sz="3200" dirty="0">
                <a:solidFill>
                  <a:srgbClr val="5F5F5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HYGROLOG-HL-NT</a:t>
            </a:r>
            <a:r>
              <a:rPr lang="zh-TW" altLang="en-US" sz="3200" b="0" dirty="0">
                <a:solidFill>
                  <a:srgbClr val="777777"/>
                </a:solidFill>
                <a:ea typeface="新細明體" panose="02020500000000000000" pitchFamily="18" charset="-120"/>
              </a:rPr>
              <a:t>按鍵介紹</a:t>
            </a:r>
            <a:endParaRPr lang="en-US" altLang="zh-TW" sz="3200" dirty="0">
              <a:solidFill>
                <a:srgbClr val="777777"/>
              </a:solidFill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0635319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4B163AF-37AC-4C67-9000-02A1A04BFE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43800" y="1690689"/>
            <a:ext cx="4549406" cy="435133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altLang="zh-TW" b="1" dirty="0"/>
              <a:t>Log Data</a:t>
            </a:r>
            <a:r>
              <a:rPr lang="zh-TW" altLang="zh-TW" b="1" dirty="0"/>
              <a:t>：</a:t>
            </a:r>
            <a:endParaRPr lang="zh-TW" altLang="zh-TW" dirty="0"/>
          </a:p>
          <a:p>
            <a:pPr marL="0" indent="0">
              <a:buNone/>
            </a:pPr>
            <a:r>
              <a:rPr lang="zh-TW" altLang="zh-TW" dirty="0"/>
              <a:t>設定記錄或停止記錄。</a:t>
            </a:r>
          </a:p>
          <a:p>
            <a:pPr marL="0" indent="0">
              <a:buNone/>
            </a:pPr>
            <a:r>
              <a:rPr lang="zh-TW" altLang="zh-TW" dirty="0"/>
              <a:t>選定欲記錄的探棒</a:t>
            </a:r>
            <a:r>
              <a:rPr lang="en-US" altLang="zh-TW" dirty="0"/>
              <a:t>(</a:t>
            </a:r>
            <a:r>
              <a:rPr lang="zh-TW" altLang="zh-TW" dirty="0"/>
              <a:t>直接箭頭鍵選擇</a:t>
            </a:r>
            <a:r>
              <a:rPr lang="en-US" altLang="zh-TW" dirty="0"/>
              <a:t>)</a:t>
            </a:r>
            <a:endParaRPr lang="zh-TW" altLang="zh-TW" dirty="0"/>
          </a:p>
          <a:p>
            <a:pPr marL="0" indent="0">
              <a:buNone/>
            </a:pPr>
            <a:r>
              <a:rPr lang="zh-TW" altLang="zh-TW" dirty="0"/>
              <a:t>選定</a:t>
            </a:r>
            <a:r>
              <a:rPr lang="en-US" altLang="zh-TW" b="1" dirty="0"/>
              <a:t>Interval time</a:t>
            </a:r>
            <a:r>
              <a:rPr lang="zh-TW" altLang="zh-TW" b="1" dirty="0"/>
              <a:t>：</a:t>
            </a:r>
            <a:r>
              <a:rPr lang="en-US" altLang="zh-TW" dirty="0" err="1"/>
              <a:t>HH:mm:ss</a:t>
            </a:r>
            <a:r>
              <a:rPr lang="en-US" altLang="zh-TW" dirty="0"/>
              <a:t> </a:t>
            </a:r>
            <a:r>
              <a:rPr lang="zh-TW" altLang="zh-TW" dirty="0"/>
              <a:t>記錄間隔時間。</a:t>
            </a:r>
            <a:r>
              <a:rPr lang="en-US" altLang="zh-TW" dirty="0"/>
              <a:t>	 </a:t>
            </a:r>
            <a:endParaRPr lang="zh-TW" altLang="zh-TW" dirty="0"/>
          </a:p>
          <a:p>
            <a:pPr marL="0" indent="0">
              <a:buNone/>
            </a:pPr>
            <a:r>
              <a:rPr lang="en-US" altLang="zh-TW" b="1" dirty="0"/>
              <a:t>START LOGGING: </a:t>
            </a:r>
            <a:r>
              <a:rPr lang="zh-TW" altLang="zh-TW" dirty="0"/>
              <a:t>立刻開始記錄。</a:t>
            </a:r>
          </a:p>
          <a:p>
            <a:pPr marL="0" indent="0">
              <a:buNone/>
            </a:pPr>
            <a:r>
              <a:rPr lang="en-US" altLang="zh-TW" b="1" dirty="0"/>
              <a:t>STOP LOGGING: </a:t>
            </a:r>
            <a:r>
              <a:rPr lang="zh-TW" altLang="zh-TW" dirty="0"/>
              <a:t>立刻停止記錄。</a:t>
            </a:r>
          </a:p>
          <a:p>
            <a:endParaRPr lang="zh-TW" altLang="en-US" dirty="0"/>
          </a:p>
        </p:txBody>
      </p:sp>
      <p:pic>
        <p:nvPicPr>
          <p:cNvPr id="6" name="內容版面配置區 5" descr="一張含有 螢幕擷取畫面 的圖片&#10;&#10;自動產生的描述">
            <a:extLst>
              <a:ext uri="{FF2B5EF4-FFF2-40B4-BE49-F238E27FC236}">
                <a16:creationId xmlns:a16="http://schemas.microsoft.com/office/drawing/2014/main" id="{94068938-2E8A-403D-B1A7-F99572CB73F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93206" y="2282029"/>
            <a:ext cx="2867025" cy="2524125"/>
          </a:xfrm>
        </p:spPr>
      </p:pic>
      <p:sp>
        <p:nvSpPr>
          <p:cNvPr id="7" name="Rectangle 2">
            <a:extLst>
              <a:ext uri="{FF2B5EF4-FFF2-40B4-BE49-F238E27FC236}">
                <a16:creationId xmlns:a16="http://schemas.microsoft.com/office/drawing/2014/main" id="{56968E8D-1480-4983-9E19-9580773FFB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819150"/>
            <a:ext cx="9144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zh-TW" sz="3200" dirty="0">
                <a:solidFill>
                  <a:srgbClr val="777777"/>
                </a:solidFill>
                <a:ea typeface="新細明體" panose="02020500000000000000" pitchFamily="18" charset="-120"/>
              </a:rPr>
              <a:t>2</a:t>
            </a:r>
            <a:r>
              <a:rPr lang="en-US" altLang="zh-TW" sz="3200" dirty="0">
                <a:solidFill>
                  <a:srgbClr val="CC0000"/>
                </a:solidFill>
                <a:ea typeface="新細明體" panose="02020500000000000000" pitchFamily="18" charset="-120"/>
              </a:rPr>
              <a:t> </a:t>
            </a:r>
            <a:r>
              <a:rPr lang="en-US" altLang="zh-TW" sz="3200" dirty="0">
                <a:solidFill>
                  <a:srgbClr val="5F5F5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HYGROLOG-HL-NT</a:t>
            </a:r>
            <a:r>
              <a:rPr lang="zh-TW" altLang="en-US" sz="3200" b="0" dirty="0">
                <a:solidFill>
                  <a:srgbClr val="777777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記錄說明</a:t>
            </a:r>
            <a:endParaRPr lang="en-US" altLang="zh-TW" sz="3200" dirty="0">
              <a:solidFill>
                <a:srgbClr val="777777"/>
              </a:solidFill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9775094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878AA68B-1A73-4407-B4F1-7D22069484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65274" y="1836258"/>
            <a:ext cx="4583298" cy="2883379"/>
          </a:xfrm>
        </p:spPr>
        <p:txBody>
          <a:bodyPr/>
          <a:lstStyle/>
          <a:p>
            <a:pPr marL="0" indent="0">
              <a:buNone/>
            </a:pPr>
            <a:r>
              <a:rPr lang="zh-TW" altLang="zh-TW" dirty="0"/>
              <a:t>此項功能可以從螢幕上直接查閱最近已記錄的讀值 </a:t>
            </a:r>
          </a:p>
          <a:p>
            <a:pPr marL="0" indent="0">
              <a:buNone/>
            </a:pPr>
            <a:r>
              <a:rPr lang="en-US" altLang="zh-TW" b="1" dirty="0"/>
              <a:t>Probe:</a:t>
            </a:r>
            <a:r>
              <a:rPr lang="zh-TW" altLang="zh-TW" dirty="0"/>
              <a:t>選擇欲查閱的探棒，按</a:t>
            </a:r>
            <a:r>
              <a:rPr lang="en-US" altLang="zh-TW" dirty="0"/>
              <a:t>ENTER</a:t>
            </a:r>
            <a:r>
              <a:rPr lang="zh-TW" altLang="zh-TW" dirty="0"/>
              <a:t>確定。</a:t>
            </a:r>
          </a:p>
          <a:p>
            <a:pPr marL="0" indent="0">
              <a:buNone/>
            </a:pPr>
            <a:r>
              <a:rPr lang="en-US" altLang="zh-TW" b="1" dirty="0"/>
              <a:t>[open]: </a:t>
            </a:r>
            <a:r>
              <a:rPr lang="zh-TW" altLang="zh-TW" dirty="0"/>
              <a:t>選擇並按</a:t>
            </a:r>
            <a:r>
              <a:rPr lang="en-US" altLang="zh-TW" dirty="0"/>
              <a:t>ENTER</a:t>
            </a:r>
            <a:r>
              <a:rPr lang="zh-TW" altLang="zh-TW" dirty="0"/>
              <a:t>察看。</a:t>
            </a:r>
          </a:p>
          <a:p>
            <a:pPr marL="0" indent="0">
              <a:buNone/>
            </a:pPr>
            <a:r>
              <a:rPr lang="en-US" altLang="zh-TW" b="1" dirty="0"/>
              <a:t>[EXIT]: </a:t>
            </a:r>
            <a:r>
              <a:rPr lang="zh-TW" altLang="zh-TW" dirty="0"/>
              <a:t>選擇並按</a:t>
            </a:r>
            <a:r>
              <a:rPr lang="en-US" altLang="zh-TW" dirty="0"/>
              <a:t>ENTER</a:t>
            </a:r>
            <a:r>
              <a:rPr lang="zh-TW" altLang="zh-TW" dirty="0"/>
              <a:t>離開。</a:t>
            </a:r>
          </a:p>
        </p:txBody>
      </p:sp>
      <p:pic>
        <p:nvPicPr>
          <p:cNvPr id="7" name="內容版面配置區 6" descr="一張含有 螢幕擷取畫面 的圖片&#10;&#10;自動產生的描述">
            <a:extLst>
              <a:ext uri="{FF2B5EF4-FFF2-40B4-BE49-F238E27FC236}">
                <a16:creationId xmlns:a16="http://schemas.microsoft.com/office/drawing/2014/main" id="{10BEAE1E-1500-467D-B06C-AE4ECB23014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48572" y="2138362"/>
            <a:ext cx="2914650" cy="2581275"/>
          </a:xfrm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611DC20B-7B3D-4EEE-A9BC-A4D43DEA95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819150"/>
            <a:ext cx="9144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zh-TW" sz="3200" dirty="0">
                <a:solidFill>
                  <a:srgbClr val="777777"/>
                </a:solidFill>
                <a:ea typeface="新細明體" panose="02020500000000000000" pitchFamily="18" charset="-120"/>
              </a:rPr>
              <a:t>2</a:t>
            </a:r>
            <a:r>
              <a:rPr lang="en-US" altLang="zh-TW" sz="3200" dirty="0">
                <a:solidFill>
                  <a:srgbClr val="CC0000"/>
                </a:solidFill>
                <a:ea typeface="新細明體" panose="02020500000000000000" pitchFamily="18" charset="-120"/>
              </a:rPr>
              <a:t> </a:t>
            </a:r>
            <a:r>
              <a:rPr lang="en-US" altLang="zh-TW" sz="3200" dirty="0">
                <a:solidFill>
                  <a:srgbClr val="5F5F5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HYGROLOG-HL-NT</a:t>
            </a:r>
            <a:r>
              <a:rPr lang="zh-TW" altLang="en-US" sz="3200" b="0" dirty="0">
                <a:solidFill>
                  <a:srgbClr val="777777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記錄讀取</a:t>
            </a:r>
            <a:endParaRPr lang="en-US" altLang="zh-TW" sz="3200" dirty="0">
              <a:solidFill>
                <a:srgbClr val="777777"/>
              </a:solidFill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761390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E2132632-AE08-4234-8D63-EF9388188D2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71599" y="1825625"/>
            <a:ext cx="7602279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zh-TW" dirty="0"/>
              <a:t>當有一個以上的檔案存在</a:t>
            </a:r>
            <a:r>
              <a:rPr lang="zh-TW" altLang="en-US" dirty="0"/>
              <a:t>，</a:t>
            </a:r>
            <a:r>
              <a:rPr lang="en-US" altLang="zh-TW" dirty="0"/>
              <a:t>[open]</a:t>
            </a:r>
            <a:r>
              <a:rPr lang="zh-TW" altLang="zh-TW" dirty="0"/>
              <a:t>將會打開最近的一個檔案</a:t>
            </a:r>
            <a:r>
              <a:rPr lang="zh-TW" altLang="en-US" dirty="0"/>
              <a:t>，</a:t>
            </a:r>
            <a:r>
              <a:rPr lang="zh-TW" altLang="zh-TW" dirty="0"/>
              <a:t>並以一面</a:t>
            </a:r>
            <a:r>
              <a:rPr lang="en-US" altLang="zh-TW" dirty="0"/>
              <a:t>7</a:t>
            </a:r>
            <a:r>
              <a:rPr lang="zh-TW" altLang="zh-TW" dirty="0"/>
              <a:t>列</a:t>
            </a:r>
            <a:r>
              <a:rPr lang="en-US" altLang="zh-TW" dirty="0"/>
              <a:t>data</a:t>
            </a:r>
            <a:r>
              <a:rPr lang="zh-TW" altLang="zh-TW" dirty="0"/>
              <a:t>顯示。</a:t>
            </a:r>
            <a:endParaRPr lang="en-US" altLang="zh-TW" dirty="0"/>
          </a:p>
          <a:p>
            <a:pPr marL="0" indent="0">
              <a:buNone/>
            </a:pPr>
            <a:r>
              <a:rPr lang="zh-TW" altLang="zh-TW" dirty="0"/>
              <a:t>其記錄的時間點將會在最底排顯示</a:t>
            </a:r>
            <a:r>
              <a:rPr lang="zh-TW" altLang="en-US" dirty="0"/>
              <a:t>，</a:t>
            </a:r>
            <a:r>
              <a:rPr lang="zh-TW" altLang="zh-TW" dirty="0"/>
              <a:t>最先出現為記錄</a:t>
            </a:r>
            <a:r>
              <a:rPr lang="zh-TW" altLang="en-US" dirty="0"/>
              <a:t>的</a:t>
            </a:r>
            <a:r>
              <a:rPr lang="zh-TW" altLang="zh-TW" dirty="0"/>
              <a:t>初值。</a:t>
            </a:r>
            <a:endParaRPr lang="zh-TW" altLang="en-US" dirty="0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F89562C9-619C-4773-935F-F598DD596F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819150"/>
            <a:ext cx="9144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zh-TW" sz="3200" dirty="0">
                <a:solidFill>
                  <a:srgbClr val="777777"/>
                </a:solidFill>
                <a:ea typeface="新細明體" panose="02020500000000000000" pitchFamily="18" charset="-120"/>
              </a:rPr>
              <a:t>2</a:t>
            </a:r>
            <a:r>
              <a:rPr lang="en-US" altLang="zh-TW" sz="3200" dirty="0">
                <a:solidFill>
                  <a:srgbClr val="CC0000"/>
                </a:solidFill>
                <a:ea typeface="新細明體" panose="02020500000000000000" pitchFamily="18" charset="-120"/>
              </a:rPr>
              <a:t> </a:t>
            </a:r>
            <a:r>
              <a:rPr lang="en-US" altLang="zh-TW" sz="3200" dirty="0">
                <a:solidFill>
                  <a:srgbClr val="5F5F5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HYGROLOG-HL-NT</a:t>
            </a:r>
            <a:r>
              <a:rPr lang="zh-TW" altLang="en-US" sz="3200" b="0" dirty="0">
                <a:solidFill>
                  <a:srgbClr val="777777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主機觀看記錄</a:t>
            </a:r>
            <a:endParaRPr lang="en-US" altLang="zh-TW" sz="3200" dirty="0">
              <a:solidFill>
                <a:srgbClr val="777777"/>
              </a:solidFill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9213422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515</TotalTime>
  <Words>512</Words>
  <Application>Microsoft Office PowerPoint</Application>
  <PresentationFormat>如螢幕大小 (4:3)</PresentationFormat>
  <Paragraphs>73</Paragraphs>
  <Slides>16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16</vt:i4>
      </vt:variant>
    </vt:vector>
  </HeadingPairs>
  <TitlesOfParts>
    <vt:vector size="22" baseType="lpstr">
      <vt:lpstr>微軟正黑體</vt:lpstr>
      <vt:lpstr>新細明體</vt:lpstr>
      <vt:lpstr>Arial</vt:lpstr>
      <vt:lpstr>Calibri</vt:lpstr>
      <vt:lpstr>Calibri Light</vt:lpstr>
      <vt:lpstr>Office 佈景主題</vt:lpstr>
      <vt:lpstr> HYGROLOG-HL-NT  DATA LOGGER  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閔中 姚</dc:creator>
  <cp:lastModifiedBy>閔中 姚</cp:lastModifiedBy>
  <cp:revision>32</cp:revision>
  <dcterms:created xsi:type="dcterms:W3CDTF">2019-09-02T01:09:11Z</dcterms:created>
  <dcterms:modified xsi:type="dcterms:W3CDTF">2019-09-11T01:10:48Z</dcterms:modified>
</cp:coreProperties>
</file>